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39"/>
  </p:notesMasterIdLst>
  <p:handoutMasterIdLst>
    <p:handoutMasterId r:id="rId40"/>
  </p:handoutMasterIdLst>
  <p:sldIdLst>
    <p:sldId id="292" r:id="rId2"/>
    <p:sldId id="307" r:id="rId3"/>
    <p:sldId id="343" r:id="rId4"/>
    <p:sldId id="344" r:id="rId5"/>
    <p:sldId id="345" r:id="rId6"/>
    <p:sldId id="346" r:id="rId7"/>
    <p:sldId id="347" r:id="rId8"/>
    <p:sldId id="293" r:id="rId9"/>
    <p:sldId id="312" r:id="rId10"/>
    <p:sldId id="299" r:id="rId11"/>
    <p:sldId id="286" r:id="rId12"/>
    <p:sldId id="330" r:id="rId13"/>
    <p:sldId id="331" r:id="rId14"/>
    <p:sldId id="305" r:id="rId15"/>
    <p:sldId id="333" r:id="rId16"/>
    <p:sldId id="334" r:id="rId17"/>
    <p:sldId id="335" r:id="rId18"/>
    <p:sldId id="348" r:id="rId19"/>
    <p:sldId id="301" r:id="rId20"/>
    <p:sldId id="324" r:id="rId21"/>
    <p:sldId id="339" r:id="rId22"/>
    <p:sldId id="342" r:id="rId23"/>
    <p:sldId id="341" r:id="rId24"/>
    <p:sldId id="325" r:id="rId25"/>
    <p:sldId id="326" r:id="rId26"/>
    <p:sldId id="329" r:id="rId27"/>
    <p:sldId id="302" r:id="rId28"/>
    <p:sldId id="300" r:id="rId29"/>
    <p:sldId id="313" r:id="rId30"/>
    <p:sldId id="314" r:id="rId31"/>
    <p:sldId id="323" r:id="rId32"/>
    <p:sldId id="303" r:id="rId33"/>
    <p:sldId id="327" r:id="rId34"/>
    <p:sldId id="328" r:id="rId35"/>
    <p:sldId id="336" r:id="rId36"/>
    <p:sldId id="338" r:id="rId37"/>
    <p:sldId id="304" r:id="rId38"/>
  </p:sldIdLst>
  <p:sldSz cx="12192000" cy="6858000"/>
  <p:notesSz cx="7104063" cy="10234613"/>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0. 前言" id="{8B717950-30DE-4CD0-86B0-C7932D41310E}">
          <p14:sldIdLst>
            <p14:sldId id="292"/>
            <p14:sldId id="307"/>
          </p14:sldIdLst>
        </p14:section>
        <p14:section name="1. 理论基础" id="{0D42170D-09DC-4483-9460-46B4E19C78DD}">
          <p14:sldIdLst>
            <p14:sldId id="343"/>
            <p14:sldId id="344"/>
            <p14:sldId id="345"/>
            <p14:sldId id="346"/>
            <p14:sldId id="347"/>
            <p14:sldId id="293"/>
            <p14:sldId id="312"/>
            <p14:sldId id="299"/>
            <p14:sldId id="286"/>
            <p14:sldId id="330"/>
            <p14:sldId id="331"/>
            <p14:sldId id="305"/>
            <p14:sldId id="333"/>
            <p14:sldId id="334"/>
            <p14:sldId id="335"/>
            <p14:sldId id="348"/>
          </p14:sldIdLst>
        </p14:section>
        <p14:section name="2. 应用方向" id="{A3AD965F-73E0-4B8F-84D7-C86B9CAC2267}">
          <p14:sldIdLst>
            <p14:sldId id="301"/>
            <p14:sldId id="324"/>
            <p14:sldId id="339"/>
            <p14:sldId id="342"/>
            <p14:sldId id="341"/>
            <p14:sldId id="325"/>
            <p14:sldId id="326"/>
            <p14:sldId id="329"/>
            <p14:sldId id="302"/>
            <p14:sldId id="300"/>
            <p14:sldId id="313"/>
            <p14:sldId id="314"/>
            <p14:sldId id="323"/>
            <p14:sldId id="303"/>
            <p14:sldId id="327"/>
            <p14:sldId id="328"/>
          </p14:sldIdLst>
        </p14:section>
        <p14:section name="3.当前挑战" id="{CE16E73E-3CB2-4236-9845-B77A4CE6E05A}">
          <p14:sldIdLst>
            <p14:sldId id="336"/>
            <p14:sldId id="338"/>
            <p14:sldId id="304"/>
          </p14:sldIdLst>
        </p14:section>
      </p14:sectionLst>
    </p:ext>
    <p:ext uri="{EFAFB233-063F-42B5-8137-9DF3F51BA10A}">
      <p15:sldGuideLst xmlns:p15="http://schemas.microsoft.com/office/powerpoint/2012/main">
        <p15:guide id="1" orient="horz" pos="2159">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0000"/>
    <a:srgbClr val="202020"/>
    <a:srgbClr val="B2B2B2"/>
    <a:srgbClr val="FF8D41"/>
    <a:srgbClr val="323232"/>
    <a:srgbClr val="CC3300"/>
    <a:srgbClr val="FF3300"/>
    <a:srgbClr val="990000"/>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505E3EF-67EA-436B-97B2-0124C06EBD24}" styleName="中度样式 4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22838BEF-8BB2-4498-84A7-C5851F593DF1}" styleName="中度样式 4 - 强调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EB344D84-9AFB-497E-A393-DC336BA19D2E}" styleName="中度样式 3 - 强调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278" autoAdjust="0"/>
    <p:restoredTop sz="92475" autoAdjust="0"/>
  </p:normalViewPr>
  <p:slideViewPr>
    <p:cSldViewPr snapToGrid="0" showGuides="1">
      <p:cViewPr varScale="1">
        <p:scale>
          <a:sx n="75" d="100"/>
          <a:sy n="75" d="100"/>
        </p:scale>
        <p:origin x="48" y="91"/>
      </p:cViewPr>
      <p:guideLst>
        <p:guide orient="horz" pos="2159"/>
        <p:guide pos="3840"/>
      </p:guideLst>
    </p:cSldViewPr>
  </p:slideViewPr>
  <p:notesTextViewPr>
    <p:cViewPr>
      <p:scale>
        <a:sx n="3" d="2"/>
        <a:sy n="3" d="2"/>
      </p:scale>
      <p:origin x="0" y="0"/>
    </p:cViewPr>
  </p:notesTextViewPr>
  <p:gridSpacing cx="72000" cy="720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45"/>
            </a:lvl1pPr>
          </a:lstStyle>
          <a:p>
            <a:endParaRPr lang="zh-CN" altLang="en-US"/>
          </a:p>
        </p:txBody>
      </p:sp>
      <p:sp>
        <p:nvSpPr>
          <p:cNvPr id="3" name="日期占位符 2"/>
          <p:cNvSpPr>
            <a:spLocks noGrp="1"/>
          </p:cNvSpPr>
          <p:nvPr>
            <p:ph type="dt" sz="quarter" idx="1"/>
          </p:nvPr>
        </p:nvSpPr>
        <p:spPr>
          <a:xfrm>
            <a:off x="4023812" y="0"/>
            <a:ext cx="3078290" cy="513492"/>
          </a:xfrm>
          <a:prstGeom prst="rect">
            <a:avLst/>
          </a:prstGeom>
        </p:spPr>
        <p:txBody>
          <a:bodyPr vert="horz" lIns="91440" tIns="45720" rIns="91440" bIns="45720" rtlCol="0"/>
          <a:lstStyle>
            <a:lvl1pPr algn="r">
              <a:defRPr sz="1245"/>
            </a:lvl1pPr>
          </a:lstStyle>
          <a:p>
            <a:fld id="{0F9B84EA-7D68-4D60-9CB1-D50884785D1C}" type="datetimeFigureOut">
              <a:rPr lang="zh-CN" altLang="en-US" smtClean="0"/>
              <a:t>2021/10/14</a:t>
            </a:fld>
            <a:endParaRPr lang="zh-CN" altLang="en-US"/>
          </a:p>
        </p:txBody>
      </p:sp>
      <p:sp>
        <p:nvSpPr>
          <p:cNvPr id="4" name="页脚占位符 3"/>
          <p:cNvSpPr>
            <a:spLocks noGrp="1"/>
          </p:cNvSpPr>
          <p:nvPr>
            <p:ph type="ftr" sz="quarter" idx="2"/>
          </p:nvPr>
        </p:nvSpPr>
        <p:spPr>
          <a:xfrm>
            <a:off x="0" y="9720804"/>
            <a:ext cx="3078290" cy="513491"/>
          </a:xfrm>
          <a:prstGeom prst="rect">
            <a:avLst/>
          </a:prstGeom>
        </p:spPr>
        <p:txBody>
          <a:bodyPr vert="horz" lIns="91440" tIns="45720" rIns="91440" bIns="45720" rtlCol="0" anchor="b"/>
          <a:lstStyle>
            <a:lvl1pPr algn="l">
              <a:defRPr sz="1245"/>
            </a:lvl1pPr>
          </a:lstStyle>
          <a:p>
            <a:endParaRPr lang="zh-CN" altLang="en-US"/>
          </a:p>
        </p:txBody>
      </p:sp>
      <p:sp>
        <p:nvSpPr>
          <p:cNvPr id="5" name="灯片编号占位符 4"/>
          <p:cNvSpPr>
            <a:spLocks noGrp="1"/>
          </p:cNvSpPr>
          <p:nvPr>
            <p:ph type="sldNum" sz="quarter" idx="3"/>
          </p:nvPr>
        </p:nvSpPr>
        <p:spPr>
          <a:xfrm>
            <a:off x="4023812" y="9720804"/>
            <a:ext cx="3078290" cy="513491"/>
          </a:xfrm>
          <a:prstGeom prst="rect">
            <a:avLst/>
          </a:prstGeom>
        </p:spPr>
        <p:txBody>
          <a:bodyPr vert="horz" lIns="91440" tIns="45720" rIns="91440" bIns="45720" rtlCol="0" anchor="b"/>
          <a:lstStyle>
            <a:lvl1pPr algn="r">
              <a:defRPr sz="1245"/>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163" cy="512763"/>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4313" y="0"/>
            <a:ext cx="3078162" cy="512763"/>
          </a:xfrm>
          <a:prstGeom prst="rect">
            <a:avLst/>
          </a:prstGeom>
        </p:spPr>
        <p:txBody>
          <a:bodyPr vert="horz" lIns="91440" tIns="45720" rIns="91440" bIns="45720" rtlCol="0"/>
          <a:lstStyle>
            <a:lvl1pPr algn="r">
              <a:defRPr sz="1200"/>
            </a:lvl1pPr>
          </a:lstStyle>
          <a:p>
            <a:fld id="{D6C8D182-E4C8-4120-9249-FC9774456FFA}" type="datetimeFigureOut">
              <a:rPr lang="zh-CN" altLang="en-US" smtClean="0"/>
              <a:t>2021/10/14</a:t>
            </a:fld>
            <a:endParaRPr lang="zh-CN" altLang="en-US"/>
          </a:p>
        </p:txBody>
      </p:sp>
      <p:sp>
        <p:nvSpPr>
          <p:cNvPr id="4" name="幻灯片图像占位符 3"/>
          <p:cNvSpPr>
            <a:spLocks noGrp="1" noRot="1" noChangeAspect="1"/>
          </p:cNvSpPr>
          <p:nvPr>
            <p:ph type="sldImg" idx="2"/>
          </p:nvPr>
        </p:nvSpPr>
        <p:spPr>
          <a:xfrm>
            <a:off x="482600" y="1279525"/>
            <a:ext cx="6140450" cy="34544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1200" y="4926013"/>
            <a:ext cx="5683250" cy="4029075"/>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721850"/>
            <a:ext cx="3078163" cy="512763"/>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4313" y="9721850"/>
            <a:ext cx="3078162" cy="512763"/>
          </a:xfrm>
          <a:prstGeom prst="rect">
            <a:avLst/>
          </a:prstGeom>
        </p:spPr>
        <p:txBody>
          <a:bodyPr vert="horz" lIns="91440" tIns="45720" rIns="91440" bIns="45720" rtlCol="0" anchor="b"/>
          <a:lstStyle>
            <a:lvl1pPr algn="r">
              <a:defRPr sz="1200"/>
            </a:lvl1pPr>
          </a:lstStyle>
          <a:p>
            <a:fld id="{85D0DACE-38E0-42D2-9336-2B707D34BC6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相对于传统的神经网络，物理信息神经网络更接近于强化学习。</a:t>
            </a:r>
            <a:r>
              <a:rPr lang="en-US" altLang="zh-CN" dirty="0"/>
              <a:t>PINNs</a:t>
            </a:r>
            <a:r>
              <a:rPr lang="zh-CN" altLang="en-US" dirty="0"/>
              <a:t>构成</a:t>
            </a:r>
            <a:r>
              <a:rPr lang="en-US" altLang="zh-CN" dirty="0"/>
              <a:t>PDE</a:t>
            </a:r>
            <a:r>
              <a:rPr lang="zh-CN" altLang="en-US" dirty="0"/>
              <a:t>的方式是利用的自动差分技术的优点，神经网络训练过程中会反向传播梯度，</a:t>
            </a:r>
            <a:r>
              <a:rPr lang="en-US" altLang="zh-CN" dirty="0"/>
              <a:t>PINNs</a:t>
            </a:r>
            <a:r>
              <a:rPr lang="zh-CN" altLang="en-US" dirty="0"/>
              <a:t>提取这些梯度构成新的约束。从一个新的角度理解这一框架，我们假设网络的输出值也就是声压和输入网路的数据一致，这是神经网络的处理思路，然后神经网络的输出和精确解一样都满足</a:t>
            </a:r>
            <a:r>
              <a:rPr lang="en-US" altLang="zh-CN" dirty="0"/>
              <a:t>PDE</a:t>
            </a:r>
            <a:r>
              <a:rPr lang="zh-CN" altLang="en-US" dirty="0"/>
              <a:t>的约束条件，最后训练得到的解集我们认为就是</a:t>
            </a:r>
            <a:r>
              <a:rPr lang="en-US" altLang="zh-CN" dirty="0"/>
              <a:t>PDE</a:t>
            </a:r>
            <a:r>
              <a:rPr lang="zh-CN" altLang="en-US" dirty="0"/>
              <a:t>的解，因为他们的特征是一样的，网络的输出也包含了物理信息，具有物理意义：方程的解。</a:t>
            </a:r>
          </a:p>
        </p:txBody>
      </p:sp>
      <p:sp>
        <p:nvSpPr>
          <p:cNvPr id="4" name="灯片编号占位符 3"/>
          <p:cNvSpPr>
            <a:spLocks noGrp="1"/>
          </p:cNvSpPr>
          <p:nvPr>
            <p:ph type="sldNum" sz="quarter" idx="5"/>
          </p:nvPr>
        </p:nvSpPr>
        <p:spPr/>
        <p:txBody>
          <a:bodyPr/>
          <a:lstStyle/>
          <a:p>
            <a:fld id="{85D0DACE-38E0-42D2-9336-2B707D34BC6D}" type="slidenum">
              <a:rPr lang="zh-CN" altLang="en-US" smtClean="0"/>
              <a:t>10</a:t>
            </a:fld>
            <a:endParaRPr lang="zh-CN" altLang="en-US"/>
          </a:p>
        </p:txBody>
      </p:sp>
    </p:spTree>
    <p:extLst>
      <p:ext uri="{BB962C8B-B14F-4D97-AF65-F5344CB8AC3E}">
        <p14:creationId xmlns:p14="http://schemas.microsoft.com/office/powerpoint/2010/main" val="16617430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96"/>
        <p:cNvGrpSpPr/>
        <p:nvPr/>
      </p:nvGrpSpPr>
      <p:grpSpPr>
        <a:xfrm>
          <a:off x="0" y="0"/>
          <a:ext cx="0" cy="0"/>
          <a:chOff x="0" y="0"/>
          <a:chExt cx="0" cy="0"/>
        </a:xfrm>
      </p:grpSpPr>
      <p:sp>
        <p:nvSpPr>
          <p:cNvPr id="6197" name="Google Shape;6197;g78327f1586_217_2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98" name="Google Shape;6198;g78327f1586_217_2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dirty="0"/>
              <a:t>PINNs</a:t>
            </a:r>
            <a:r>
              <a:rPr lang="zh-CN" altLang="en-US" dirty="0"/>
              <a:t>的训练框架是分为两类量，利用损失函数把两部分统一起来，这里用均方根误差</a:t>
            </a:r>
            <a:r>
              <a:rPr lang="en-US" altLang="zh-CN" dirty="0"/>
              <a:t>MSE</a:t>
            </a:r>
            <a:r>
              <a:rPr lang="zh-CN" altLang="en-US" dirty="0"/>
              <a:t>来构成损失函数。</a:t>
            </a:r>
            <a:endParaRPr lang="en-US" altLang="zh-CN" dirty="0"/>
          </a:p>
          <a:p>
            <a:pPr marL="0" lvl="0" indent="0" algn="l" rtl="0">
              <a:spcBef>
                <a:spcPts val="0"/>
              </a:spcBef>
              <a:spcAft>
                <a:spcPts val="0"/>
              </a:spcAft>
              <a:buNone/>
            </a:pPr>
            <a:r>
              <a:rPr lang="zh-CN" altLang="en-US" dirty="0"/>
              <a:t>损失函数包含了数据和网络预报结果的“距离”，这是常规的数据驱动方法，额外的是偏微分方程和</a:t>
            </a:r>
            <a:r>
              <a:rPr lang="en-US" altLang="zh-CN" dirty="0"/>
              <a:t>0</a:t>
            </a:r>
            <a:r>
              <a:rPr lang="zh-CN" altLang="en-US" dirty="0"/>
              <a:t>的约束项。</a:t>
            </a: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96"/>
        <p:cNvGrpSpPr/>
        <p:nvPr/>
      </p:nvGrpSpPr>
      <p:grpSpPr>
        <a:xfrm>
          <a:off x="0" y="0"/>
          <a:ext cx="0" cy="0"/>
          <a:chOff x="0" y="0"/>
          <a:chExt cx="0" cy="0"/>
        </a:xfrm>
      </p:grpSpPr>
      <p:sp>
        <p:nvSpPr>
          <p:cNvPr id="6197" name="Google Shape;6197;g78327f1586_217_2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98" name="Google Shape;6198;g78327f1586_217_2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这里以二维非齐次</a:t>
            </a:r>
            <a:r>
              <a:rPr lang="en-US" altLang="zh-CN" dirty="0"/>
              <a:t>Helmholtz</a:t>
            </a:r>
            <a:r>
              <a:rPr lang="zh-CN" altLang="en-US" dirty="0"/>
              <a:t>方程为例。声源位于原点，每次采样</a:t>
            </a:r>
            <a:r>
              <a:rPr lang="en-US" altLang="zh-CN" dirty="0"/>
              <a:t>Batch</a:t>
            </a:r>
            <a:r>
              <a:rPr lang="zh-CN" altLang="en-US" dirty="0"/>
              <a:t>大小的数据，包含</a:t>
            </a:r>
            <a:r>
              <a:rPr lang="zh-CN" altLang="en-US" b="1" dirty="0">
                <a:solidFill>
                  <a:srgbClr val="FF0000"/>
                </a:solidFill>
              </a:rPr>
              <a:t>输入坐标</a:t>
            </a:r>
            <a:r>
              <a:rPr lang="zh-CN" altLang="en-US" dirty="0"/>
              <a:t>和</a:t>
            </a:r>
            <a:r>
              <a:rPr lang="zh-CN" altLang="en-US" b="1" dirty="0">
                <a:solidFill>
                  <a:srgbClr val="FF0000"/>
                </a:solidFill>
              </a:rPr>
              <a:t>声压。</a:t>
            </a:r>
            <a:endParaRPr dirty="0"/>
          </a:p>
        </p:txBody>
      </p:sp>
    </p:spTree>
    <p:extLst>
      <p:ext uri="{BB962C8B-B14F-4D97-AF65-F5344CB8AC3E}">
        <p14:creationId xmlns:p14="http://schemas.microsoft.com/office/powerpoint/2010/main" val="6792993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96"/>
        <p:cNvGrpSpPr/>
        <p:nvPr/>
      </p:nvGrpSpPr>
      <p:grpSpPr>
        <a:xfrm>
          <a:off x="0" y="0"/>
          <a:ext cx="0" cy="0"/>
          <a:chOff x="0" y="0"/>
          <a:chExt cx="0" cy="0"/>
        </a:xfrm>
      </p:grpSpPr>
      <p:sp>
        <p:nvSpPr>
          <p:cNvPr id="6197" name="Google Shape;6197;g78327f1586_217_2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98" name="Google Shape;6198;g78327f1586_217_2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CN" altLang="en-US" dirty="0"/>
              <a:t>然后经过训练最后直到学习率降低到一定程度后停止</a:t>
            </a:r>
            <a:endParaRPr dirty="0"/>
          </a:p>
        </p:txBody>
      </p:sp>
    </p:spTree>
    <p:extLst>
      <p:ext uri="{BB962C8B-B14F-4D97-AF65-F5344CB8AC3E}">
        <p14:creationId xmlns:p14="http://schemas.microsoft.com/office/powerpoint/2010/main" val="20263207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96"/>
        <p:cNvGrpSpPr/>
        <p:nvPr/>
      </p:nvGrpSpPr>
      <p:grpSpPr>
        <a:xfrm>
          <a:off x="0" y="0"/>
          <a:ext cx="0" cy="0"/>
          <a:chOff x="0" y="0"/>
          <a:chExt cx="0" cy="0"/>
        </a:xfrm>
      </p:grpSpPr>
      <p:sp>
        <p:nvSpPr>
          <p:cNvPr id="6197" name="Google Shape;6197;g78327f1586_217_2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98" name="Google Shape;6198;g78327f1586_217_2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CN" altLang="en-US" dirty="0"/>
              <a:t>这是上面例子的结果，精确解采用的二维</a:t>
            </a:r>
            <a:r>
              <a:rPr lang="en-US" altLang="zh-CN" dirty="0"/>
              <a:t>Green</a:t>
            </a:r>
            <a:r>
              <a:rPr lang="zh-CN" altLang="en-US" dirty="0"/>
              <a:t>函数的解析表达式，这里仅能说明对于简单的非线性函数</a:t>
            </a:r>
            <a:r>
              <a:rPr lang="en-US" altLang="zh-CN" dirty="0"/>
              <a:t>PINNs</a:t>
            </a:r>
            <a:r>
              <a:rPr lang="zh-CN" altLang="en-US" dirty="0"/>
              <a:t>框架是可以达到非常高的近似结果。</a:t>
            </a: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96"/>
        <p:cNvGrpSpPr/>
        <p:nvPr/>
      </p:nvGrpSpPr>
      <p:grpSpPr>
        <a:xfrm>
          <a:off x="0" y="0"/>
          <a:ext cx="0" cy="0"/>
          <a:chOff x="0" y="0"/>
          <a:chExt cx="0" cy="0"/>
        </a:xfrm>
      </p:grpSpPr>
      <p:sp>
        <p:nvSpPr>
          <p:cNvPr id="6197" name="Google Shape;6197;g78327f1586_217_2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98" name="Google Shape;6198;g78327f1586_217_2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CN" altLang="en-US" dirty="0"/>
              <a:t>和神经网络相比</a:t>
            </a:r>
            <a:r>
              <a:rPr lang="en-US" altLang="zh-CN" dirty="0"/>
              <a:t>PINNs</a:t>
            </a:r>
            <a:r>
              <a:rPr lang="zh-CN" altLang="en-US" dirty="0"/>
              <a:t>似乎仅仅增加了一个约束条件，和直接采用</a:t>
            </a:r>
            <a:r>
              <a:rPr lang="en-US" altLang="zh-CN" dirty="0"/>
              <a:t>NN</a:t>
            </a:r>
            <a:r>
              <a:rPr lang="zh-CN" altLang="en-US" dirty="0"/>
              <a:t>没有太大区别。这里给出了一个二维齐次</a:t>
            </a:r>
            <a:r>
              <a:rPr lang="en-US" altLang="zh-CN" dirty="0"/>
              <a:t>Helmholtz</a:t>
            </a:r>
            <a:r>
              <a:rPr lang="zh-CN" altLang="en-US" dirty="0"/>
              <a:t>方程的例子，说明</a:t>
            </a:r>
            <a:r>
              <a:rPr lang="en-US" altLang="zh-CN" dirty="0"/>
              <a:t>PINNs</a:t>
            </a:r>
            <a:r>
              <a:rPr lang="zh-CN" altLang="en-US" dirty="0"/>
              <a:t>和</a:t>
            </a:r>
            <a:r>
              <a:rPr lang="en-US" altLang="zh-CN" dirty="0"/>
              <a:t>NN</a:t>
            </a:r>
            <a:r>
              <a:rPr lang="zh-CN" altLang="en-US" dirty="0"/>
              <a:t>相比的优势</a:t>
            </a:r>
            <a:endParaRPr dirty="0"/>
          </a:p>
        </p:txBody>
      </p:sp>
    </p:spTree>
    <p:extLst>
      <p:ext uri="{BB962C8B-B14F-4D97-AF65-F5344CB8AC3E}">
        <p14:creationId xmlns:p14="http://schemas.microsoft.com/office/powerpoint/2010/main" val="38005203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96"/>
        <p:cNvGrpSpPr/>
        <p:nvPr/>
      </p:nvGrpSpPr>
      <p:grpSpPr>
        <a:xfrm>
          <a:off x="0" y="0"/>
          <a:ext cx="0" cy="0"/>
          <a:chOff x="0" y="0"/>
          <a:chExt cx="0" cy="0"/>
        </a:xfrm>
      </p:grpSpPr>
      <p:sp>
        <p:nvSpPr>
          <p:cNvPr id="6197" name="Google Shape;6197;g78327f1586_217_2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98" name="Google Shape;6198;g78327f1586_217_2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CN" altLang="en-US" dirty="0"/>
              <a:t>如果仅采用神经网络，那么</a:t>
            </a:r>
            <a:r>
              <a:rPr lang="en-US" altLang="zh-CN" dirty="0"/>
              <a:t>1500</a:t>
            </a:r>
            <a:r>
              <a:rPr lang="zh-CN" altLang="en-US" dirty="0"/>
              <a:t>次训练循环后得到的结果为图中所示，对于进行数据采样的位置有较高的拟合精度，在之外的区域则差的很大。可以说</a:t>
            </a:r>
            <a:r>
              <a:rPr lang="en-US" altLang="zh-CN" dirty="0"/>
              <a:t>NN</a:t>
            </a:r>
            <a:r>
              <a:rPr lang="zh-CN" altLang="en-US" dirty="0"/>
              <a:t>只是学习了数据，而没有学习物理规律。</a:t>
            </a:r>
            <a:endParaRPr dirty="0"/>
          </a:p>
        </p:txBody>
      </p:sp>
    </p:spTree>
    <p:extLst>
      <p:ext uri="{BB962C8B-B14F-4D97-AF65-F5344CB8AC3E}">
        <p14:creationId xmlns:p14="http://schemas.microsoft.com/office/powerpoint/2010/main" val="37433593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96"/>
        <p:cNvGrpSpPr/>
        <p:nvPr/>
      </p:nvGrpSpPr>
      <p:grpSpPr>
        <a:xfrm>
          <a:off x="0" y="0"/>
          <a:ext cx="0" cy="0"/>
          <a:chOff x="0" y="0"/>
          <a:chExt cx="0" cy="0"/>
        </a:xfrm>
      </p:grpSpPr>
      <p:sp>
        <p:nvSpPr>
          <p:cNvPr id="6197" name="Google Shape;6197;g78327f1586_217_2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98" name="Google Shape;6198;g78327f1586_217_2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CN" altLang="en-US" dirty="0"/>
              <a:t>在增加了物理约束后，会有明显不同的结果，在计算域之外也有较强的近似结果。这里是基础的</a:t>
            </a:r>
            <a:r>
              <a:rPr lang="en-US" altLang="zh-CN" dirty="0"/>
              <a:t>PINNs</a:t>
            </a:r>
            <a:r>
              <a:rPr lang="zh-CN" altLang="en-US" dirty="0"/>
              <a:t>框架的仿真结果，在增加其他优化方法后的框架上结果会更好。</a:t>
            </a:r>
            <a:endParaRPr dirty="0"/>
          </a:p>
        </p:txBody>
      </p:sp>
    </p:spTree>
    <p:extLst>
      <p:ext uri="{BB962C8B-B14F-4D97-AF65-F5344CB8AC3E}">
        <p14:creationId xmlns:p14="http://schemas.microsoft.com/office/powerpoint/2010/main" val="38635976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96"/>
        <p:cNvGrpSpPr/>
        <p:nvPr/>
      </p:nvGrpSpPr>
      <p:grpSpPr>
        <a:xfrm>
          <a:off x="0" y="0"/>
          <a:ext cx="0" cy="0"/>
          <a:chOff x="0" y="0"/>
          <a:chExt cx="0" cy="0"/>
        </a:xfrm>
      </p:grpSpPr>
      <p:sp>
        <p:nvSpPr>
          <p:cNvPr id="6197" name="Google Shape;6197;g78327f1586_217_2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98" name="Google Shape;6198;g78327f1586_217_2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771499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96"/>
        <p:cNvGrpSpPr/>
        <p:nvPr/>
      </p:nvGrpSpPr>
      <p:grpSpPr>
        <a:xfrm>
          <a:off x="0" y="0"/>
          <a:ext cx="0" cy="0"/>
          <a:chOff x="0" y="0"/>
          <a:chExt cx="0" cy="0"/>
        </a:xfrm>
      </p:grpSpPr>
      <p:sp>
        <p:nvSpPr>
          <p:cNvPr id="6197" name="Google Shape;6197;g78327f1586_217_2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98" name="Google Shape;6198;g78327f1586_217_2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CN" altLang="en-US" dirty="0"/>
              <a:t>按照前面的分类，物理信息神经网络在水声中我分了三种应用场景。这是第一种，我们可以采用这个框架从数据中提取</a:t>
            </a:r>
            <a:r>
              <a:rPr lang="en-US" altLang="zh-CN" dirty="0"/>
              <a:t>PDE</a:t>
            </a:r>
            <a:r>
              <a:rPr lang="zh-CN" altLang="en-US" dirty="0"/>
              <a:t>。这里考虑一个很简单的方程，在变量前增加一个随机的系数，训练时可以把这个系数一起训练。因为对于这个方程，数据和方程应当是唯一对应的，如果这个方程的解和数据一致，那么反向也可以用数据得到方程。</a:t>
            </a: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67"/>
        <p:cNvGrpSpPr/>
        <p:nvPr/>
      </p:nvGrpSpPr>
      <p:grpSpPr>
        <a:xfrm>
          <a:off x="0" y="0"/>
          <a:ext cx="0" cy="0"/>
          <a:chOff x="0" y="0"/>
          <a:chExt cx="0" cy="0"/>
        </a:xfrm>
      </p:grpSpPr>
      <p:sp>
        <p:nvSpPr>
          <p:cNvPr id="9568" name="Google Shape;9568;gc78d6e9d98_5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69" name="Google Shape;9569;gc78d6e9d98_5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579161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96"/>
        <p:cNvGrpSpPr/>
        <p:nvPr/>
      </p:nvGrpSpPr>
      <p:grpSpPr>
        <a:xfrm>
          <a:off x="0" y="0"/>
          <a:ext cx="0" cy="0"/>
          <a:chOff x="0" y="0"/>
          <a:chExt cx="0" cy="0"/>
        </a:xfrm>
      </p:grpSpPr>
      <p:sp>
        <p:nvSpPr>
          <p:cNvPr id="6197" name="Google Shape;6197;g78327f1586_217_2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98" name="Google Shape;6198;g78327f1586_217_2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CN" altLang="en-US" dirty="0"/>
              <a:t>这里可以看到对于无噪声的数据时可以得到原本的方程的，那么如果添加了噪声，这个数据和精确解就存在的差别，相应的方程也会发生变化。</a:t>
            </a:r>
            <a:endParaRPr dirty="0"/>
          </a:p>
        </p:txBody>
      </p:sp>
    </p:spTree>
    <p:extLst>
      <p:ext uri="{BB962C8B-B14F-4D97-AF65-F5344CB8AC3E}">
        <p14:creationId xmlns:p14="http://schemas.microsoft.com/office/powerpoint/2010/main" val="24414722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96"/>
        <p:cNvGrpSpPr/>
        <p:nvPr/>
      </p:nvGrpSpPr>
      <p:grpSpPr>
        <a:xfrm>
          <a:off x="0" y="0"/>
          <a:ext cx="0" cy="0"/>
          <a:chOff x="0" y="0"/>
          <a:chExt cx="0" cy="0"/>
        </a:xfrm>
      </p:grpSpPr>
      <p:sp>
        <p:nvSpPr>
          <p:cNvPr id="6197" name="Google Shape;6197;g78327f1586_217_2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98" name="Google Shape;6198;g78327f1586_217_2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CN" altLang="en-US" dirty="0"/>
              <a:t>关于这个方面的最成功的研究可以参考</a:t>
            </a:r>
            <a:r>
              <a:rPr lang="en-US" altLang="zh-CN" dirty="0"/>
              <a:t>M </a:t>
            </a:r>
            <a:r>
              <a:rPr lang="en-US" altLang="zh-CN" dirty="0" err="1"/>
              <a:t>Raissi</a:t>
            </a:r>
            <a:r>
              <a:rPr lang="zh-CN" altLang="en-US" dirty="0"/>
              <a:t>的这两篇研究和库。</a:t>
            </a:r>
            <a:endParaRPr dirty="0"/>
          </a:p>
        </p:txBody>
      </p:sp>
    </p:spTree>
    <p:extLst>
      <p:ext uri="{BB962C8B-B14F-4D97-AF65-F5344CB8AC3E}">
        <p14:creationId xmlns:p14="http://schemas.microsoft.com/office/powerpoint/2010/main" val="13140948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96"/>
        <p:cNvGrpSpPr/>
        <p:nvPr/>
      </p:nvGrpSpPr>
      <p:grpSpPr>
        <a:xfrm>
          <a:off x="0" y="0"/>
          <a:ext cx="0" cy="0"/>
          <a:chOff x="0" y="0"/>
          <a:chExt cx="0" cy="0"/>
        </a:xfrm>
      </p:grpSpPr>
      <p:sp>
        <p:nvSpPr>
          <p:cNvPr id="6197" name="Google Shape;6197;g78327f1586_217_2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98" name="Google Shape;6198;g78327f1586_217_2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CN" altLang="en-US" dirty="0"/>
              <a:t>这是他文章中的</a:t>
            </a:r>
            <a:r>
              <a:rPr lang="en-US" altLang="zh-CN" dirty="0"/>
              <a:t>NS</a:t>
            </a:r>
            <a:r>
              <a:rPr lang="zh-CN" altLang="en-US" dirty="0"/>
              <a:t>方程的例子，在这个例子中选取了完整仿真结果的一部分，垂直位移和水平位移和声速的空间分布构成了数据集。</a:t>
            </a:r>
            <a:endParaRPr dirty="0"/>
          </a:p>
        </p:txBody>
      </p:sp>
    </p:spTree>
    <p:extLst>
      <p:ext uri="{BB962C8B-B14F-4D97-AF65-F5344CB8AC3E}">
        <p14:creationId xmlns:p14="http://schemas.microsoft.com/office/powerpoint/2010/main" val="314250112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96"/>
        <p:cNvGrpSpPr/>
        <p:nvPr/>
      </p:nvGrpSpPr>
      <p:grpSpPr>
        <a:xfrm>
          <a:off x="0" y="0"/>
          <a:ext cx="0" cy="0"/>
          <a:chOff x="0" y="0"/>
          <a:chExt cx="0" cy="0"/>
        </a:xfrm>
      </p:grpSpPr>
      <p:sp>
        <p:nvSpPr>
          <p:cNvPr id="6197" name="Google Shape;6197;g78327f1586_217_2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98" name="Google Shape;6198;g78327f1586_217_2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CN" altLang="en-US" dirty="0"/>
              <a:t>那么对于这个问题，采用</a:t>
            </a:r>
            <a:r>
              <a:rPr lang="en-US" altLang="zh-CN" dirty="0"/>
              <a:t>PINNs</a:t>
            </a:r>
            <a:r>
              <a:rPr lang="zh-CN" altLang="en-US" dirty="0"/>
              <a:t>框架成功的得到的方程系数，添加的噪声对方程的影响也不大，这和方程是有关的。</a:t>
            </a:r>
            <a:endParaRPr dirty="0"/>
          </a:p>
        </p:txBody>
      </p:sp>
    </p:spTree>
    <p:extLst>
      <p:ext uri="{BB962C8B-B14F-4D97-AF65-F5344CB8AC3E}">
        <p14:creationId xmlns:p14="http://schemas.microsoft.com/office/powerpoint/2010/main" val="401410554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96"/>
        <p:cNvGrpSpPr/>
        <p:nvPr/>
      </p:nvGrpSpPr>
      <p:grpSpPr>
        <a:xfrm>
          <a:off x="0" y="0"/>
          <a:ext cx="0" cy="0"/>
          <a:chOff x="0" y="0"/>
          <a:chExt cx="0" cy="0"/>
        </a:xfrm>
      </p:grpSpPr>
      <p:sp>
        <p:nvSpPr>
          <p:cNvPr id="6197" name="Google Shape;6197;g78327f1586_217_2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98" name="Google Shape;6198;g78327f1586_217_2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1924712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96"/>
        <p:cNvGrpSpPr/>
        <p:nvPr/>
      </p:nvGrpSpPr>
      <p:grpSpPr>
        <a:xfrm>
          <a:off x="0" y="0"/>
          <a:ext cx="0" cy="0"/>
          <a:chOff x="0" y="0"/>
          <a:chExt cx="0" cy="0"/>
        </a:xfrm>
      </p:grpSpPr>
      <p:sp>
        <p:nvSpPr>
          <p:cNvPr id="6197" name="Google Shape;6197;g78327f1586_217_2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98" name="Google Shape;6198;g78327f1586_217_2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72971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96"/>
        <p:cNvGrpSpPr/>
        <p:nvPr/>
      </p:nvGrpSpPr>
      <p:grpSpPr>
        <a:xfrm>
          <a:off x="0" y="0"/>
          <a:ext cx="0" cy="0"/>
          <a:chOff x="0" y="0"/>
          <a:chExt cx="0" cy="0"/>
        </a:xfrm>
      </p:grpSpPr>
      <p:sp>
        <p:nvSpPr>
          <p:cNvPr id="6197" name="Google Shape;6197;g78327f1586_217_2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98" name="Google Shape;6198;g78327f1586_217_2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8403468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96"/>
        <p:cNvGrpSpPr/>
        <p:nvPr/>
      </p:nvGrpSpPr>
      <p:grpSpPr>
        <a:xfrm>
          <a:off x="0" y="0"/>
          <a:ext cx="0" cy="0"/>
          <a:chOff x="0" y="0"/>
          <a:chExt cx="0" cy="0"/>
        </a:xfrm>
      </p:grpSpPr>
      <p:sp>
        <p:nvSpPr>
          <p:cNvPr id="6197" name="Google Shape;6197;g78327f1586_217_2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98" name="Google Shape;6198;g78327f1586_217_2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96"/>
        <p:cNvGrpSpPr/>
        <p:nvPr/>
      </p:nvGrpSpPr>
      <p:grpSpPr>
        <a:xfrm>
          <a:off x="0" y="0"/>
          <a:ext cx="0" cy="0"/>
          <a:chOff x="0" y="0"/>
          <a:chExt cx="0" cy="0"/>
        </a:xfrm>
      </p:grpSpPr>
      <p:sp>
        <p:nvSpPr>
          <p:cNvPr id="6197" name="Google Shape;6197;g78327f1586_217_2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98" name="Google Shape;6198;g78327f1586_217_2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96"/>
        <p:cNvGrpSpPr/>
        <p:nvPr/>
      </p:nvGrpSpPr>
      <p:grpSpPr>
        <a:xfrm>
          <a:off x="0" y="0"/>
          <a:ext cx="0" cy="0"/>
          <a:chOff x="0" y="0"/>
          <a:chExt cx="0" cy="0"/>
        </a:xfrm>
      </p:grpSpPr>
      <p:sp>
        <p:nvSpPr>
          <p:cNvPr id="6197" name="Google Shape;6197;g78327f1586_217_2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98" name="Google Shape;6198;g78327f1586_217_2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67"/>
        <p:cNvGrpSpPr/>
        <p:nvPr/>
      </p:nvGrpSpPr>
      <p:grpSpPr>
        <a:xfrm>
          <a:off x="0" y="0"/>
          <a:ext cx="0" cy="0"/>
          <a:chOff x="0" y="0"/>
          <a:chExt cx="0" cy="0"/>
        </a:xfrm>
      </p:grpSpPr>
      <p:sp>
        <p:nvSpPr>
          <p:cNvPr id="9568" name="Google Shape;9568;gc78d6e9d98_5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69" name="Google Shape;9569;gc78d6e9d98_5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CN" altLang="en-US" dirty="0"/>
              <a:t>神经网络比较简单的介绍是这样的</a:t>
            </a:r>
            <a:endParaRPr dirty="0"/>
          </a:p>
        </p:txBody>
      </p:sp>
    </p:spTree>
    <p:extLst>
      <p:ext uri="{BB962C8B-B14F-4D97-AF65-F5344CB8AC3E}">
        <p14:creationId xmlns:p14="http://schemas.microsoft.com/office/powerpoint/2010/main" val="401503628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96"/>
        <p:cNvGrpSpPr/>
        <p:nvPr/>
      </p:nvGrpSpPr>
      <p:grpSpPr>
        <a:xfrm>
          <a:off x="0" y="0"/>
          <a:ext cx="0" cy="0"/>
          <a:chOff x="0" y="0"/>
          <a:chExt cx="0" cy="0"/>
        </a:xfrm>
      </p:grpSpPr>
      <p:sp>
        <p:nvSpPr>
          <p:cNvPr id="6197" name="Google Shape;6197;g78327f1586_217_2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98" name="Google Shape;6198;g78327f1586_217_2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96"/>
        <p:cNvGrpSpPr/>
        <p:nvPr/>
      </p:nvGrpSpPr>
      <p:grpSpPr>
        <a:xfrm>
          <a:off x="0" y="0"/>
          <a:ext cx="0" cy="0"/>
          <a:chOff x="0" y="0"/>
          <a:chExt cx="0" cy="0"/>
        </a:xfrm>
      </p:grpSpPr>
      <p:sp>
        <p:nvSpPr>
          <p:cNvPr id="6197" name="Google Shape;6197;g78327f1586_217_2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98" name="Google Shape;6198;g78327f1586_217_2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96"/>
        <p:cNvGrpSpPr/>
        <p:nvPr/>
      </p:nvGrpSpPr>
      <p:grpSpPr>
        <a:xfrm>
          <a:off x="0" y="0"/>
          <a:ext cx="0" cy="0"/>
          <a:chOff x="0" y="0"/>
          <a:chExt cx="0" cy="0"/>
        </a:xfrm>
      </p:grpSpPr>
      <p:sp>
        <p:nvSpPr>
          <p:cNvPr id="6197" name="Google Shape;6197;g78327f1586_217_2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98" name="Google Shape;6198;g78327f1586_217_2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96"/>
        <p:cNvGrpSpPr/>
        <p:nvPr/>
      </p:nvGrpSpPr>
      <p:grpSpPr>
        <a:xfrm>
          <a:off x="0" y="0"/>
          <a:ext cx="0" cy="0"/>
          <a:chOff x="0" y="0"/>
          <a:chExt cx="0" cy="0"/>
        </a:xfrm>
      </p:grpSpPr>
      <p:sp>
        <p:nvSpPr>
          <p:cNvPr id="6197" name="Google Shape;6197;g78327f1586_217_2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98" name="Google Shape;6198;g78327f1586_217_2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1973804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96"/>
        <p:cNvGrpSpPr/>
        <p:nvPr/>
      </p:nvGrpSpPr>
      <p:grpSpPr>
        <a:xfrm>
          <a:off x="0" y="0"/>
          <a:ext cx="0" cy="0"/>
          <a:chOff x="0" y="0"/>
          <a:chExt cx="0" cy="0"/>
        </a:xfrm>
      </p:grpSpPr>
      <p:sp>
        <p:nvSpPr>
          <p:cNvPr id="6197" name="Google Shape;6197;g78327f1586_217_2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98" name="Google Shape;6198;g78327f1586_217_2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7676857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67"/>
        <p:cNvGrpSpPr/>
        <p:nvPr/>
      </p:nvGrpSpPr>
      <p:grpSpPr>
        <a:xfrm>
          <a:off x="0" y="0"/>
          <a:ext cx="0" cy="0"/>
          <a:chOff x="0" y="0"/>
          <a:chExt cx="0" cy="0"/>
        </a:xfrm>
      </p:grpSpPr>
      <p:sp>
        <p:nvSpPr>
          <p:cNvPr id="9568" name="Google Shape;9568;gc78d6e9d98_5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69" name="Google Shape;9569;gc78d6e9d98_5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dirty="0"/>
              <a:t>PINN</a:t>
            </a:r>
            <a:r>
              <a:rPr lang="zh-CN" altLang="en-US" dirty="0"/>
              <a:t>很难训练，特别是对于高频和多尺度问题。暂时我们可以忽略高频声场，只考虑低频情况，但是多尺度问题是很致命的，直接影响到训练能否成功。</a:t>
            </a:r>
            <a:endParaRPr dirty="0"/>
          </a:p>
        </p:txBody>
      </p:sp>
    </p:spTree>
    <p:extLst>
      <p:ext uri="{BB962C8B-B14F-4D97-AF65-F5344CB8AC3E}">
        <p14:creationId xmlns:p14="http://schemas.microsoft.com/office/powerpoint/2010/main" val="399479484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67"/>
        <p:cNvGrpSpPr/>
        <p:nvPr/>
      </p:nvGrpSpPr>
      <p:grpSpPr>
        <a:xfrm>
          <a:off x="0" y="0"/>
          <a:ext cx="0" cy="0"/>
          <a:chOff x="0" y="0"/>
          <a:chExt cx="0" cy="0"/>
        </a:xfrm>
      </p:grpSpPr>
      <p:sp>
        <p:nvSpPr>
          <p:cNvPr id="9568" name="Google Shape;9568;gc78d6e9d98_5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69" name="Google Shape;9569;gc78d6e9d98_5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17862617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96"/>
        <p:cNvGrpSpPr/>
        <p:nvPr/>
      </p:nvGrpSpPr>
      <p:grpSpPr>
        <a:xfrm>
          <a:off x="0" y="0"/>
          <a:ext cx="0" cy="0"/>
          <a:chOff x="0" y="0"/>
          <a:chExt cx="0" cy="0"/>
        </a:xfrm>
      </p:grpSpPr>
      <p:sp>
        <p:nvSpPr>
          <p:cNvPr id="6197" name="Google Shape;6197;g78327f1586_217_2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98" name="Google Shape;6198;g78327f1586_217_2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67"/>
        <p:cNvGrpSpPr/>
        <p:nvPr/>
      </p:nvGrpSpPr>
      <p:grpSpPr>
        <a:xfrm>
          <a:off x="0" y="0"/>
          <a:ext cx="0" cy="0"/>
          <a:chOff x="0" y="0"/>
          <a:chExt cx="0" cy="0"/>
        </a:xfrm>
      </p:grpSpPr>
      <p:sp>
        <p:nvSpPr>
          <p:cNvPr id="9568" name="Google Shape;9568;gc78d6e9d98_5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69" name="Google Shape;9569;gc78d6e9d98_5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5865210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67"/>
        <p:cNvGrpSpPr/>
        <p:nvPr/>
      </p:nvGrpSpPr>
      <p:grpSpPr>
        <a:xfrm>
          <a:off x="0" y="0"/>
          <a:ext cx="0" cy="0"/>
          <a:chOff x="0" y="0"/>
          <a:chExt cx="0" cy="0"/>
        </a:xfrm>
      </p:grpSpPr>
      <p:sp>
        <p:nvSpPr>
          <p:cNvPr id="9568" name="Google Shape;9568;gc78d6e9d98_5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69" name="Google Shape;9569;gc78d6e9d98_5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CN" altLang="en-US" dirty="0"/>
              <a:t>我们通过训练</a:t>
            </a:r>
            <a:r>
              <a:rPr lang="en-US" altLang="zh-CN" dirty="0"/>
              <a:t>NN</a:t>
            </a:r>
            <a:r>
              <a:rPr lang="zh-CN" altLang="en-US" dirty="0"/>
              <a:t>来实现这个映射，随着损失函数的降低，网络的输出越来越接近</a:t>
            </a:r>
            <a:r>
              <a:rPr lang="en-US" altLang="zh-CN" dirty="0"/>
              <a:t>PDE</a:t>
            </a:r>
            <a:r>
              <a:rPr lang="zh-CN" altLang="en-US" dirty="0"/>
              <a:t>的解</a:t>
            </a:r>
            <a:endParaRPr dirty="0"/>
          </a:p>
        </p:txBody>
      </p:sp>
    </p:spTree>
    <p:extLst>
      <p:ext uri="{BB962C8B-B14F-4D97-AF65-F5344CB8AC3E}">
        <p14:creationId xmlns:p14="http://schemas.microsoft.com/office/powerpoint/2010/main" val="2122093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67"/>
        <p:cNvGrpSpPr/>
        <p:nvPr/>
      </p:nvGrpSpPr>
      <p:grpSpPr>
        <a:xfrm>
          <a:off x="0" y="0"/>
          <a:ext cx="0" cy="0"/>
          <a:chOff x="0" y="0"/>
          <a:chExt cx="0" cy="0"/>
        </a:xfrm>
      </p:grpSpPr>
      <p:sp>
        <p:nvSpPr>
          <p:cNvPr id="9568" name="Google Shape;9568;gc78d6e9d98_5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69" name="Google Shape;9569;gc78d6e9d98_5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195791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67"/>
        <p:cNvGrpSpPr/>
        <p:nvPr/>
      </p:nvGrpSpPr>
      <p:grpSpPr>
        <a:xfrm>
          <a:off x="0" y="0"/>
          <a:ext cx="0" cy="0"/>
          <a:chOff x="0" y="0"/>
          <a:chExt cx="0" cy="0"/>
        </a:xfrm>
      </p:grpSpPr>
      <p:sp>
        <p:nvSpPr>
          <p:cNvPr id="9568" name="Google Shape;9568;gc78d6e9d98_5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69" name="Google Shape;9569;gc78d6e9d98_5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508429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67"/>
        <p:cNvGrpSpPr/>
        <p:nvPr/>
      </p:nvGrpSpPr>
      <p:grpSpPr>
        <a:xfrm>
          <a:off x="0" y="0"/>
          <a:ext cx="0" cy="0"/>
          <a:chOff x="0" y="0"/>
          <a:chExt cx="0" cy="0"/>
        </a:xfrm>
      </p:grpSpPr>
      <p:sp>
        <p:nvSpPr>
          <p:cNvPr id="9568" name="Google Shape;9568;gc78d6e9d98_5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69" name="Google Shape;9569;gc78d6e9d98_5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dirty="0" err="1"/>
              <a:t>纯粹的数据驱动方法</a:t>
            </a:r>
            <a:r>
              <a:rPr lang="zh-CN" dirty="0"/>
              <a:t>具有</a:t>
            </a:r>
            <a:r>
              <a:rPr dirty="0"/>
              <a:t>"</a:t>
            </a:r>
            <a:r>
              <a:rPr lang="zh-CN" dirty="0"/>
              <a:t>单纯</a:t>
            </a:r>
            <a:r>
              <a:rPr dirty="0"/>
              <a:t>"性</a:t>
            </a:r>
            <a:r>
              <a:rPr lang="zh-CN" dirty="0"/>
              <a:t>。这里存在一个</a:t>
            </a:r>
            <a:r>
              <a:rPr dirty="0" err="1"/>
              <a:t>问题，像这样使用纯数据驱动的方法会有很大的弊端。上面的动画中</a:t>
            </a:r>
            <a:r>
              <a:rPr lang="zh-CN" dirty="0"/>
              <a:t>采用</a:t>
            </a:r>
            <a:r>
              <a:rPr dirty="0" err="1"/>
              <a:t>未知物理过程的实际值（灰线</a:t>
            </a:r>
            <a:r>
              <a:rPr dirty="0"/>
              <a:t>）。</a:t>
            </a:r>
          </a:p>
          <a:p>
            <a:pPr marL="0" lvl="0" indent="0" algn="l" rtl="0">
              <a:spcBef>
                <a:spcPts val="0"/>
              </a:spcBef>
              <a:spcAft>
                <a:spcPts val="0"/>
              </a:spcAft>
              <a:buNone/>
            </a:pPr>
            <a:r>
              <a:rPr dirty="0"/>
              <a:t>你可以看到，虽然神经网络在实验数据附近准确地模拟了物理过程，但它未能从这个训练数据中概括出来。由于只依赖数据，人们可以说它还没有真正 "</a:t>
            </a:r>
            <a:r>
              <a:rPr dirty="0" err="1"/>
              <a:t>理解</a:t>
            </a:r>
            <a:r>
              <a:rPr dirty="0"/>
              <a:t> "</a:t>
            </a:r>
            <a:r>
              <a:rPr dirty="0" err="1"/>
              <a:t>这个科学问题</a:t>
            </a:r>
            <a:r>
              <a:rPr dirty="0"/>
              <a: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67"/>
        <p:cNvGrpSpPr/>
        <p:nvPr/>
      </p:nvGrpSpPr>
      <p:grpSpPr>
        <a:xfrm>
          <a:off x="0" y="0"/>
          <a:ext cx="0" cy="0"/>
          <a:chOff x="0" y="0"/>
          <a:chExt cx="0" cy="0"/>
        </a:xfrm>
      </p:grpSpPr>
      <p:sp>
        <p:nvSpPr>
          <p:cNvPr id="9568" name="Google Shape;9568;gc78d6e9d98_5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69" name="Google Shape;9569;gc78d6e9d98_5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CN" altLang="en-US" b="0" i="0" dirty="0">
                <a:solidFill>
                  <a:srgbClr val="EA4335"/>
                </a:solidFill>
                <a:effectLst/>
                <a:latin typeface="arial" panose="020B0604020202020204" pitchFamily="34" charset="0"/>
              </a:rPr>
              <a:t>自动微分</a:t>
            </a:r>
            <a:r>
              <a:rPr lang="zh-CN" altLang="en-US" b="0" i="0" dirty="0">
                <a:solidFill>
                  <a:srgbClr val="202124"/>
                </a:solidFill>
                <a:effectLst/>
                <a:latin typeface="arial" panose="020B0604020202020204" pitchFamily="34" charset="0"/>
              </a:rPr>
              <a:t>是介于符号</a:t>
            </a:r>
            <a:r>
              <a:rPr lang="zh-CN" altLang="en-US" b="0" i="0" dirty="0">
                <a:solidFill>
                  <a:srgbClr val="EA4335"/>
                </a:solidFill>
                <a:effectLst/>
                <a:latin typeface="arial" panose="020B0604020202020204" pitchFamily="34" charset="0"/>
              </a:rPr>
              <a:t>微分</a:t>
            </a:r>
            <a:r>
              <a:rPr lang="zh-CN" altLang="en-US" b="0" i="0" dirty="0">
                <a:solidFill>
                  <a:srgbClr val="202124"/>
                </a:solidFill>
                <a:effectLst/>
                <a:latin typeface="arial" panose="020B0604020202020204" pitchFamily="34" charset="0"/>
              </a:rPr>
              <a:t>和数值</a:t>
            </a:r>
            <a:r>
              <a:rPr lang="zh-CN" altLang="en-US" b="0" i="0" dirty="0">
                <a:solidFill>
                  <a:srgbClr val="EA4335"/>
                </a:solidFill>
                <a:effectLst/>
                <a:latin typeface="arial" panose="020B0604020202020204" pitchFamily="34" charset="0"/>
              </a:rPr>
              <a:t>微分</a:t>
            </a:r>
            <a:r>
              <a:rPr lang="zh-CN" altLang="en-US" b="0" i="0" dirty="0">
                <a:solidFill>
                  <a:srgbClr val="202124"/>
                </a:solidFill>
                <a:effectLst/>
                <a:latin typeface="arial" panose="020B0604020202020204" pitchFamily="34" charset="0"/>
              </a:rPr>
              <a:t>之间的一种方法：数值</a:t>
            </a:r>
            <a:r>
              <a:rPr lang="zh-CN" altLang="en-US" b="0" i="0" dirty="0">
                <a:solidFill>
                  <a:srgbClr val="EA4335"/>
                </a:solidFill>
                <a:effectLst/>
                <a:latin typeface="arial" panose="020B0604020202020204" pitchFamily="34" charset="0"/>
              </a:rPr>
              <a:t>微分</a:t>
            </a:r>
            <a:r>
              <a:rPr lang="zh-CN" altLang="en-US" b="0" i="0" dirty="0">
                <a:solidFill>
                  <a:srgbClr val="202124"/>
                </a:solidFill>
                <a:effectLst/>
                <a:latin typeface="arial" panose="020B0604020202020204" pitchFamily="34" charset="0"/>
              </a:rPr>
              <a:t>一开始就代入数值近似求解；符号</a:t>
            </a:r>
            <a:r>
              <a:rPr lang="zh-CN" altLang="en-US" b="0" i="0" dirty="0">
                <a:solidFill>
                  <a:srgbClr val="EA4335"/>
                </a:solidFill>
                <a:effectLst/>
                <a:latin typeface="arial" panose="020B0604020202020204" pitchFamily="34" charset="0"/>
              </a:rPr>
              <a:t>微分</a:t>
            </a:r>
            <a:r>
              <a:rPr lang="zh-CN" altLang="en-US" b="0" i="0" dirty="0">
                <a:solidFill>
                  <a:srgbClr val="202124"/>
                </a:solidFill>
                <a:effectLst/>
                <a:latin typeface="arial" panose="020B0604020202020204" pitchFamily="34" charset="0"/>
              </a:rPr>
              <a:t>直接对表达式进行推导，最后才代入自变量的值得到最终解。 </a:t>
            </a:r>
            <a:r>
              <a:rPr lang="zh-CN" altLang="en-US" b="0" i="0" dirty="0">
                <a:solidFill>
                  <a:srgbClr val="EA4335"/>
                </a:solidFill>
                <a:effectLst/>
                <a:latin typeface="arial" panose="020B0604020202020204" pitchFamily="34" charset="0"/>
              </a:rPr>
              <a:t>自动微分</a:t>
            </a:r>
            <a:r>
              <a:rPr lang="zh-CN" altLang="en-US" b="0" i="0" dirty="0">
                <a:solidFill>
                  <a:srgbClr val="202124"/>
                </a:solidFill>
                <a:effectLst/>
                <a:latin typeface="arial" panose="020B0604020202020204" pitchFamily="34" charset="0"/>
              </a:rPr>
              <a:t>将符号</a:t>
            </a:r>
            <a:r>
              <a:rPr lang="zh-CN" altLang="en-US" b="0" i="0" dirty="0">
                <a:solidFill>
                  <a:srgbClr val="EA4335"/>
                </a:solidFill>
                <a:effectLst/>
                <a:latin typeface="arial" panose="020B0604020202020204" pitchFamily="34" charset="0"/>
              </a:rPr>
              <a:t>微分</a:t>
            </a:r>
            <a:r>
              <a:rPr lang="zh-CN" altLang="en-US" b="0" i="0" dirty="0">
                <a:solidFill>
                  <a:srgbClr val="202124"/>
                </a:solidFill>
                <a:effectLst/>
                <a:latin typeface="arial" panose="020B0604020202020204" pitchFamily="34" charset="0"/>
              </a:rPr>
              <a:t>应用于最基本的运算</a:t>
            </a:r>
            <a:endParaRPr lang="zh-CN" altLang="en-US" dirty="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1"/>
        </a:solidFill>
        <a:effectLst/>
      </p:bgPr>
    </p:bg>
    <p:spTree>
      <p:nvGrpSpPr>
        <p:cNvPr id="1" name=""/>
        <p:cNvGrpSpPr/>
        <p:nvPr/>
      </p:nvGrpSpPr>
      <p:grpSpPr>
        <a:xfrm>
          <a:off x="0" y="0"/>
          <a:ext cx="0" cy="0"/>
          <a:chOff x="0" y="0"/>
          <a:chExt cx="0" cy="0"/>
        </a:xfrm>
      </p:grpSpPr>
      <p:pic>
        <p:nvPicPr>
          <p:cNvPr id="2050" name="Picture 2"/>
          <p:cNvPicPr>
            <a:picLocks noChangeAspect="1"/>
          </p:cNvPicPr>
          <p:nvPr/>
        </p:nvPicPr>
        <p:blipFill>
          <a:blip r:embed="rId2"/>
          <a:stretch>
            <a:fillRect/>
          </a:stretch>
        </p:blipFill>
        <p:spPr>
          <a:xfrm>
            <a:off x="0" y="0"/>
            <a:ext cx="12208933" cy="6858000"/>
          </a:xfrm>
          <a:prstGeom prst="rect">
            <a:avLst/>
          </a:prstGeom>
          <a:noFill/>
          <a:ln w="9525">
            <a:noFill/>
          </a:ln>
        </p:spPr>
      </p:pic>
      <p:sp>
        <p:nvSpPr>
          <p:cNvPr id="2051" name="Rectangle 3"/>
          <p:cNvSpPr>
            <a:spLocks noGrp="1" noChangeArrowheads="1"/>
          </p:cNvSpPr>
          <p:nvPr>
            <p:ph type="ctrTitle"/>
          </p:nvPr>
        </p:nvSpPr>
        <p:spPr>
          <a:xfrm>
            <a:off x="624417" y="1196975"/>
            <a:ext cx="10943167" cy="1082675"/>
          </a:xfrm>
        </p:spPr>
        <p:txBody>
          <a:bodyPr/>
          <a:lstStyle>
            <a:lvl1pPr algn="ctr">
              <a:defRPr>
                <a:solidFill>
                  <a:schemeClr val="bg1"/>
                </a:solidFill>
              </a:defRPr>
            </a:lvl1pPr>
          </a:lstStyle>
          <a:p>
            <a:pPr lvl="0"/>
            <a:r>
              <a:rPr lang="en-US" altLang="zh-CN" noProof="0"/>
              <a:t>Click to edit Master title style</a:t>
            </a:r>
          </a:p>
        </p:txBody>
      </p:sp>
      <p:sp>
        <p:nvSpPr>
          <p:cNvPr id="2052" name="Rectangle 4"/>
          <p:cNvSpPr>
            <a:spLocks noGrp="1" noChangeArrowheads="1"/>
          </p:cNvSpPr>
          <p:nvPr>
            <p:ph type="subTitle" idx="1"/>
          </p:nvPr>
        </p:nvSpPr>
        <p:spPr>
          <a:xfrm>
            <a:off x="626533" y="2422525"/>
            <a:ext cx="10949517" cy="1752600"/>
          </a:xfrm>
        </p:spPr>
        <p:txBody>
          <a:bodyPr/>
          <a:lstStyle>
            <a:lvl1pPr marL="0" indent="0" algn="ctr">
              <a:buFontTx/>
              <a:buNone/>
              <a:defRPr>
                <a:solidFill>
                  <a:schemeClr val="bg1"/>
                </a:solidFill>
              </a:defRPr>
            </a:lvl1pPr>
          </a:lstStyle>
          <a:p>
            <a:pPr lvl="0"/>
            <a:r>
              <a:rPr lang="en-US" altLang="zh-CN" noProof="0"/>
              <a:t>Click to edit Master subtitle style</a:t>
            </a:r>
          </a:p>
        </p:txBody>
      </p:sp>
      <p:sp>
        <p:nvSpPr>
          <p:cNvPr id="9" name="Rectangle 5"/>
          <p:cNvSpPr>
            <a:spLocks noGrp="1" noChangeArrowheads="1"/>
          </p:cNvSpPr>
          <p:nvPr>
            <p:ph type="dt" sz="half" idx="2"/>
          </p:nvPr>
        </p:nvSpPr>
        <p:spPr bwMode="auto">
          <a:xfrm>
            <a:off x="609600" y="6245225"/>
            <a:ext cx="28448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fld id="{0DD8198D-65AA-43C7-A7ED-B03DF4CE269C}" type="datetime1">
              <a:rPr lang="zh-CN" altLang="en-US" smtClean="0"/>
              <a:t>2021/10/14</a:t>
            </a:fld>
            <a:endParaRPr lang="zh-CN" altLang="en-US"/>
          </a:p>
        </p:txBody>
      </p:sp>
      <p:sp>
        <p:nvSpPr>
          <p:cNvPr id="10" name="Rectangle 6"/>
          <p:cNvSpPr>
            <a:spLocks noGrp="1" noChangeArrowheads="1"/>
          </p:cNvSpPr>
          <p:nvPr>
            <p:ph type="ftr" sz="quarter" idx="3"/>
          </p:nvPr>
        </p:nvSpPr>
        <p:spPr bwMode="auto">
          <a:xfrm>
            <a:off x="4165600" y="6245225"/>
            <a:ext cx="38608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endParaRPr lang="zh-CN" altLang="en-US"/>
          </a:p>
        </p:txBody>
      </p:sp>
      <p:sp>
        <p:nvSpPr>
          <p:cNvPr id="11" name="Rectangle 7"/>
          <p:cNvSpPr>
            <a:spLocks noGrp="1" noChangeArrowheads="1"/>
          </p:cNvSpPr>
          <p:nvPr>
            <p:ph type="sldNum" sz="quarter" idx="4"/>
          </p:nvPr>
        </p:nvSpPr>
        <p:spPr bwMode="auto">
          <a:xfrm>
            <a:off x="8737600" y="6245225"/>
            <a:ext cx="28448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fld id="{49AE70B2-8BF9-45C0-BB95-33D1B9D3A854}"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DE0B73CB-50A8-4C36-B778-FF69316E0F08}" type="datetime1">
              <a:rPr kumimoji="0" lang="zh-CN" altLang="en-US" sz="1400" b="0" i="0" u="none" strike="noStrike" kern="1200" cap="none" spc="0" normalizeH="0" baseline="0" noProof="0" smtClean="0">
                <a:ln>
                  <a:noFill/>
                </a:ln>
                <a:solidFill>
                  <a:schemeClr val="tx1"/>
                </a:solidFill>
                <a:effectLst/>
                <a:uLnTx/>
                <a:uFillTx/>
                <a:latin typeface="Arial" panose="02080604020202020204" pitchFamily="34" charset="0"/>
                <a:ea typeface="宋体" pitchFamily="2" charset="-122"/>
                <a:cs typeface="+mn-cs"/>
              </a:rPr>
              <a:t>2021/10/14</a:t>
            </a:fld>
            <a:endParaRPr kumimoji="0" lang="en-US" altLang="zh-CN" sz="1400" b="0" i="0" u="none" strike="noStrike" kern="1200" cap="none" spc="0" normalizeH="0" baseline="0" noProof="0">
              <a:ln>
                <a:noFill/>
              </a:ln>
              <a:solidFill>
                <a:schemeClr val="tx1"/>
              </a:solidFill>
              <a:effectLst/>
              <a:uLnTx/>
              <a:uFillTx/>
              <a:latin typeface="Arial" panose="02080604020202020204" pitchFamily="34" charset="0"/>
              <a:ea typeface="宋体" pitchFamily="2" charset="-122"/>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80604020202020204" pitchFamily="34" charset="0"/>
              <a:ea typeface="宋体" pitchFamily="2" charset="-122"/>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078FD23A-2F78-4156-BB62-C393E2F1F45C}" type="slidenum">
              <a:rPr kumimoji="0" lang="en-US" altLang="zh-CN" sz="1400" b="0" i="0" u="none" strike="noStrike" kern="1200" cap="none" spc="0" normalizeH="0" baseline="0" noProof="0" smtClean="0">
                <a:ln>
                  <a:noFill/>
                </a:ln>
                <a:solidFill>
                  <a:schemeClr val="tx1"/>
                </a:solidFill>
                <a:effectLst/>
                <a:uLnTx/>
                <a:uFillTx/>
                <a:latin typeface="Arial" panose="02080604020202020204" pitchFamily="34" charset="0"/>
                <a:ea typeface="宋体" pitchFamily="2" charset="-122"/>
                <a:cs typeface="+mn-cs"/>
              </a:rPr>
              <a:t>‹#›</a:t>
            </a:fld>
            <a:endParaRPr kumimoji="0" lang="en-US" altLang="zh-CN" sz="1400" b="0" i="0" u="none" strike="noStrike" kern="1200" cap="none" spc="0" normalizeH="0" baseline="0" noProof="0">
              <a:ln>
                <a:noFill/>
              </a:ln>
              <a:solidFill>
                <a:schemeClr val="tx1"/>
              </a:solidFill>
              <a:effectLst/>
              <a:uLnTx/>
              <a:uFillTx/>
              <a:latin typeface="Arial" panose="02080604020202020204" pitchFamily="34" charset="0"/>
              <a:ea typeface="宋体" pitchFamily="2" charset="-122"/>
              <a:cs typeface="+mn-cs"/>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190500"/>
            <a:ext cx="2743200" cy="593725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190500"/>
            <a:ext cx="8026400" cy="59372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7B03E71-776D-4B7D-850B-F0146D3E767F}" type="datetime1">
              <a:rPr lang="zh-CN" altLang="en-US" smtClean="0"/>
              <a:t>2021/10/14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84A8AC3-3B8C-4A8B-8E7C-A436C4BA8CD7}" type="datetime1">
              <a:rPr lang="zh-CN" altLang="en-US" smtClean="0"/>
              <a:t>2021/10/14</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F062950D-B9D4-485B-BA9B-0D6719A647A2}" type="datetime1">
              <a:rPr lang="zh-CN" altLang="en-US" smtClean="0"/>
              <a:t>2021/10/14</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B3CA23A-A58C-4DC8-B7F2-8F35C7085078}" type="datetime1">
              <a:rPr lang="zh-CN" altLang="en-US" smtClean="0"/>
              <a:t>2021/10/14</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A6F127C-8D5D-4ACE-A33C-9EFFBFF1F0EE}" type="datetime1">
              <a:rPr lang="zh-CN" altLang="en-US" smtClean="0"/>
              <a:t>2021/10/14</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D593CF4-9AE8-46C2-A22C-505C1111DC65}" type="datetime1">
              <a:rPr lang="zh-CN" altLang="en-US" smtClean="0"/>
              <a:t>2021/10/14</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8E686CC-2CAF-405C-A102-84D890D78190}" type="datetime1">
              <a:rPr lang="zh-CN" altLang="en-US" smtClean="0"/>
              <a:t>2021/10/14</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7341166-8342-44E9-BAD2-0051ECFA5BC4}" type="datetime1">
              <a:rPr lang="zh-CN" altLang="en-US" smtClean="0"/>
              <a:t>2021/10/14</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F48470B-09F3-45E4-BB52-D46DDC95B15A}" type="datetime1">
              <a:rPr lang="zh-CN" altLang="en-US" smtClean="0"/>
              <a:t>2021/10/14</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9ACD85E-30D6-46AB-A8E2-BF0903B3D2F0}" type="datetime1">
              <a:rPr lang="zh-CN" altLang="en-US" smtClean="0"/>
              <a:t>2021/10/14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Autofit/>
          </a:bodyPr>
          <a:lstStyle>
            <a:lvl1pPr marL="609600" lvl="0" indent="-457200">
              <a:spcBef>
                <a:spcPts val="0"/>
              </a:spcBef>
              <a:spcAft>
                <a:spcPts val="0"/>
              </a:spcAft>
              <a:buSzPts val="1800"/>
              <a:buChar char="●"/>
              <a:defRPr/>
            </a:lvl1pPr>
            <a:lvl2pPr marL="1219200" lvl="1" indent="-423545">
              <a:spcBef>
                <a:spcPct val="427000"/>
              </a:spcBef>
              <a:spcAft>
                <a:spcPts val="0"/>
              </a:spcAft>
              <a:buSzPts val="1400"/>
              <a:buChar char="○"/>
              <a:defRPr/>
            </a:lvl2pPr>
            <a:lvl3pPr marL="1828800" lvl="2" indent="-423545">
              <a:spcBef>
                <a:spcPct val="427000"/>
              </a:spcBef>
              <a:spcAft>
                <a:spcPts val="0"/>
              </a:spcAft>
              <a:buSzPts val="1400"/>
              <a:buChar char="■"/>
              <a:defRPr/>
            </a:lvl3pPr>
            <a:lvl4pPr marL="2438400" lvl="3" indent="-423545">
              <a:spcBef>
                <a:spcPct val="427000"/>
              </a:spcBef>
              <a:spcAft>
                <a:spcPts val="0"/>
              </a:spcAft>
              <a:buSzPts val="1400"/>
              <a:buChar char="●"/>
              <a:defRPr/>
            </a:lvl4pPr>
            <a:lvl5pPr marL="3048000" lvl="4" indent="-423545">
              <a:spcBef>
                <a:spcPct val="427000"/>
              </a:spcBef>
              <a:spcAft>
                <a:spcPts val="0"/>
              </a:spcAft>
              <a:buSzPts val="1400"/>
              <a:buChar char="○"/>
              <a:defRPr/>
            </a:lvl5pPr>
            <a:lvl6pPr marL="3657600" lvl="5" indent="-423545">
              <a:spcBef>
                <a:spcPct val="427000"/>
              </a:spcBef>
              <a:spcAft>
                <a:spcPts val="0"/>
              </a:spcAft>
              <a:buSzPts val="1400"/>
              <a:buChar char="■"/>
              <a:defRPr/>
            </a:lvl6pPr>
            <a:lvl7pPr marL="4267200" lvl="6" indent="-423545">
              <a:spcBef>
                <a:spcPct val="427000"/>
              </a:spcBef>
              <a:spcAft>
                <a:spcPts val="0"/>
              </a:spcAft>
              <a:buSzPts val="1400"/>
              <a:buChar char="●"/>
              <a:defRPr/>
            </a:lvl7pPr>
            <a:lvl8pPr marL="4876800" lvl="7" indent="-423545">
              <a:spcBef>
                <a:spcPct val="427000"/>
              </a:spcBef>
              <a:spcAft>
                <a:spcPts val="0"/>
              </a:spcAft>
              <a:buSzPts val="1400"/>
              <a:buChar char="○"/>
              <a:defRPr/>
            </a:lvl8pPr>
            <a:lvl9pPr marL="5486400" lvl="8" indent="-423545">
              <a:spcBef>
                <a:spcPct val="427000"/>
              </a:spcBef>
              <a:spcAft>
                <a:spcPts val="1600"/>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1" y="4589463"/>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
        <p:nvSpPr>
          <p:cNvPr id="4" name="Date Placeholder 3"/>
          <p:cNvSpPr>
            <a:spLocks noGrp="1"/>
          </p:cNvSpPr>
          <p:nvPr>
            <p:ph type="dt" sz="half" idx="10"/>
          </p:nvPr>
        </p:nvSpPr>
        <p:spPr/>
        <p:txBody>
          <a:bodyPr/>
          <a:lstStyle/>
          <a:p>
            <a:fld id="{492AFC66-EDC9-41B7-BE61-431262386517}" type="datetime1">
              <a:rPr lang="zh-CN" altLang="en-US" smtClean="0"/>
              <a:t>2021/10/14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174750"/>
            <a:ext cx="5384800" cy="4953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174750"/>
            <a:ext cx="5384800" cy="4953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A3FEECCB-C84D-4166-A041-32885F4027D5}" type="datetime1">
              <a:rPr lang="zh-CN" altLang="en-US" smtClean="0"/>
              <a:t>2021/10/14</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40317"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40317" y="1681163"/>
            <a:ext cx="515831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40317" y="2505075"/>
            <a:ext cx="5158316"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71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71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6B3780A-C727-4C77-A3B4-DF319C02D7B6}" type="datetime1">
              <a:rPr lang="zh-CN" altLang="en-US" smtClean="0"/>
              <a:t>2021/10/14</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52478C2-F058-46BD-B2FE-7E0C12DE2897}" type="datetime1">
              <a:rPr lang="zh-CN" altLang="en-US" smtClean="0"/>
              <a:t>2021/10/14</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435F29D-95A5-4481-9A6C-5800F74F5B29}" type="datetime1">
              <a:rPr lang="zh-CN" altLang="en-US" smtClean="0"/>
              <a:t>2021/10/14</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7" y="457200"/>
            <a:ext cx="393276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717"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40317"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B20DD137-C9F4-4CE5-BD3B-3ADEBDA0B1B4}" type="datetime1">
              <a:rPr kumimoji="0" lang="zh-CN" altLang="en-US" sz="1400" b="0" i="0" u="none" strike="noStrike" kern="1200" cap="none" spc="0" normalizeH="0" baseline="0" noProof="0" smtClean="0">
                <a:ln>
                  <a:noFill/>
                </a:ln>
                <a:solidFill>
                  <a:schemeClr val="tx1"/>
                </a:solidFill>
                <a:effectLst/>
                <a:uLnTx/>
                <a:uFillTx/>
                <a:latin typeface="Arial" panose="02080604020202020204" pitchFamily="34" charset="0"/>
                <a:ea typeface="宋体" pitchFamily="2" charset="-122"/>
                <a:cs typeface="+mn-cs"/>
              </a:rPr>
              <a:t>2021/10/14</a:t>
            </a:fld>
            <a:endParaRPr kumimoji="0" lang="en-US" altLang="zh-CN" sz="1400" b="0" i="0" u="none" strike="noStrike" kern="1200" cap="none" spc="0" normalizeH="0" baseline="0" noProof="0">
              <a:ln>
                <a:noFill/>
              </a:ln>
              <a:solidFill>
                <a:schemeClr val="tx1"/>
              </a:solidFill>
              <a:effectLst/>
              <a:uLnTx/>
              <a:uFillTx/>
              <a:latin typeface="Arial" panose="02080604020202020204" pitchFamily="34" charset="0"/>
              <a:ea typeface="宋体" pitchFamily="2" charset="-122"/>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80604020202020204" pitchFamily="34" charset="0"/>
              <a:ea typeface="宋体" pitchFamily="2" charset="-122"/>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078FD23A-2F78-4156-BB62-C393E2F1F45C}" type="slidenum">
              <a:rPr kumimoji="0" lang="en-US" altLang="zh-CN" sz="1400" b="0" i="0" u="none" strike="noStrike" kern="1200" cap="none" spc="0" normalizeH="0" baseline="0" noProof="0" smtClean="0">
                <a:ln>
                  <a:noFill/>
                </a:ln>
                <a:solidFill>
                  <a:schemeClr val="tx1"/>
                </a:solidFill>
                <a:effectLst/>
                <a:uLnTx/>
                <a:uFillTx/>
                <a:latin typeface="Arial" panose="02080604020202020204" pitchFamily="34" charset="0"/>
                <a:ea typeface="宋体" pitchFamily="2" charset="-122"/>
                <a:cs typeface="+mn-cs"/>
              </a:rPr>
              <a:t>‹#›</a:t>
            </a:fld>
            <a:endParaRPr kumimoji="0" lang="en-US" altLang="zh-CN" sz="1400" b="0" i="0" u="none" strike="noStrike" kern="1200" cap="none" spc="0" normalizeH="0" baseline="0" noProof="0">
              <a:ln>
                <a:noFill/>
              </a:ln>
              <a:solidFill>
                <a:schemeClr val="tx1"/>
              </a:solidFill>
              <a:effectLst/>
              <a:uLnTx/>
              <a:uFillTx/>
              <a:latin typeface="Arial" panose="02080604020202020204" pitchFamily="34" charset="0"/>
              <a:ea typeface="宋体" pitchFamily="2" charset="-122"/>
              <a:cs typeface="+mn-cs"/>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7" y="457200"/>
            <a:ext cx="393276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717" y="987425"/>
            <a:ext cx="6172200" cy="4873625"/>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1" fontAlgn="base" latinLnBrk="0" hangingPunct="1">
              <a:lnSpc>
                <a:spcPct val="100000"/>
              </a:lnSpc>
              <a:spcBef>
                <a:spcPct val="20000"/>
              </a:spcBef>
              <a:spcAft>
                <a:spcPct val="0"/>
              </a:spcAft>
              <a:buClrTx/>
              <a:buSzTx/>
              <a:buFontTx/>
              <a:buNone/>
              <a:defRPr/>
            </a:pPr>
            <a:endParaRPr kumimoji="0" lang="en-US" sz="3200" b="0" i="0" u="none" strike="noStrike" kern="1200" cap="none" spc="0" normalizeH="0" baseline="0" noProof="0">
              <a:ln>
                <a:noFill/>
              </a:ln>
              <a:solidFill>
                <a:schemeClr val="tx1"/>
              </a:solidFill>
              <a:effectLst/>
              <a:uLnTx/>
              <a:uFillTx/>
              <a:latin typeface="+mn-lt"/>
              <a:ea typeface="+mn-ea"/>
              <a:cs typeface="+mn-cs"/>
            </a:endParaRPr>
          </a:p>
        </p:txBody>
      </p:sp>
      <p:sp>
        <p:nvSpPr>
          <p:cNvPr id="4" name="Text Placeholder 3"/>
          <p:cNvSpPr>
            <a:spLocks noGrp="1"/>
          </p:cNvSpPr>
          <p:nvPr>
            <p:ph type="body" sz="half" idx="2"/>
          </p:nvPr>
        </p:nvSpPr>
        <p:spPr>
          <a:xfrm>
            <a:off x="840317"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C5D13B7-BC69-4EBE-B65A-AC3D00501309}" type="datetime1">
              <a:rPr lang="zh-CN" altLang="en-US" smtClean="0"/>
              <a:t>2021/10/14</a:t>
            </a:fld>
            <a:endParaRPr lang="zh-CN" altLang="en-US" dirty="0"/>
          </a:p>
        </p:txBody>
      </p:sp>
      <p:sp>
        <p:nvSpPr>
          <p:cNvPr id="6" name="Footer Placeholder 5"/>
          <p:cNvSpPr>
            <a:spLocks noGrp="1"/>
          </p:cNvSpPr>
          <p:nvPr>
            <p:ph type="ftr" sz="quarter" idx="11"/>
          </p:nvPr>
        </p:nvSpPr>
        <p:spPr/>
        <p:txBody>
          <a:bodyPr/>
          <a:lstStyle/>
          <a:p>
            <a:endParaRPr lang="zh-CN" altLang="en-US" dirty="0"/>
          </a:p>
        </p:txBody>
      </p:sp>
      <p:sp>
        <p:nvSpPr>
          <p:cNvPr id="7" name="Slide Number Placeholder 6"/>
          <p:cNvSpPr>
            <a:spLocks noGrp="1"/>
          </p:cNvSpPr>
          <p:nvPr>
            <p:ph type="sldNum" sz="quarter" idx="12"/>
          </p:nvPr>
        </p:nvSpPr>
        <p:spPr/>
        <p:txBody>
          <a:bodyPr/>
          <a:lstStyle/>
          <a:p>
            <a:fld id="{FABC47A4-756D-490B-A52F-7D9E2C9FC05F}" type="slidenum">
              <a:rPr lang="zh-CN" altLang="en-US" smtClean="0"/>
              <a:t>‹#›</a:t>
            </a:fld>
            <a:endParaRPr lang="zh-CN" altLang="en-US"/>
          </a:p>
        </p:txBody>
      </p:sp>
      <p:cxnSp>
        <p:nvCxnSpPr>
          <p:cNvPr id="8" name="直接连接符 7" hidden="1"/>
          <p:cNvCxnSpPr/>
          <p:nvPr userDrawn="1"/>
        </p:nvCxnSpPr>
        <p:spPr>
          <a:xfrm>
            <a:off x="742950" y="434340"/>
            <a:ext cx="0" cy="1391285"/>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9"/>
          <p:cNvPicPr>
            <a:picLocks noChangeAspect="1"/>
          </p:cNvPicPr>
          <p:nvPr/>
        </p:nvPicPr>
        <p:blipFill>
          <a:blip r:embed="rId22"/>
          <a:stretch>
            <a:fillRect/>
          </a:stretch>
        </p:blipFill>
        <p:spPr>
          <a:xfrm>
            <a:off x="0" y="0"/>
            <a:ext cx="12208933" cy="6858000"/>
          </a:xfrm>
          <a:prstGeom prst="rect">
            <a:avLst/>
          </a:prstGeom>
          <a:noFill/>
          <a:ln w="9525">
            <a:noFill/>
          </a:ln>
        </p:spPr>
      </p:pic>
      <p:sp>
        <p:nvSpPr>
          <p:cNvPr id="1027" name="Rectangle 3"/>
          <p:cNvSpPr>
            <a:spLocks noGrp="1"/>
          </p:cNvSpPr>
          <p:nvPr>
            <p:ph type="title"/>
          </p:nvPr>
        </p:nvSpPr>
        <p:spPr>
          <a:xfrm>
            <a:off x="609600" y="190500"/>
            <a:ext cx="10972800" cy="582613"/>
          </a:xfrm>
          <a:prstGeom prst="rect">
            <a:avLst/>
          </a:prstGeom>
          <a:noFill/>
          <a:ln w="9525">
            <a:noFill/>
          </a:ln>
        </p:spPr>
        <p:txBody>
          <a:bodyPr anchor="ctr" anchorCtr="0"/>
          <a:lstStyle/>
          <a:p>
            <a:pPr lvl="0"/>
            <a:r>
              <a:rPr lang="en-US" altLang="zh-CN" dirty="0"/>
              <a:t>Click to edit Master title style</a:t>
            </a:r>
          </a:p>
        </p:txBody>
      </p:sp>
      <p:sp>
        <p:nvSpPr>
          <p:cNvPr id="1028" name="Rectangle 4"/>
          <p:cNvSpPr>
            <a:spLocks noGrp="1"/>
          </p:cNvSpPr>
          <p:nvPr>
            <p:ph type="body" idx="1"/>
          </p:nvPr>
        </p:nvSpPr>
        <p:spPr>
          <a:xfrm>
            <a:off x="609600" y="1174750"/>
            <a:ext cx="10972800" cy="4953000"/>
          </a:xfrm>
          <a:prstGeom prst="rect">
            <a:avLst/>
          </a:prstGeom>
          <a:noFill/>
          <a:ln w="9525">
            <a:noFill/>
          </a:ln>
        </p:spPr>
        <p:txBody>
          <a:body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p>
        </p:txBody>
      </p:sp>
      <p:sp>
        <p:nvSpPr>
          <p:cNvPr id="1029" name="Rectangle 5"/>
          <p:cNvSpPr>
            <a:spLocks noGrp="1" noChangeArrowheads="1"/>
          </p:cNvSpPr>
          <p:nvPr>
            <p:ph type="dt" sz="half" idx="2"/>
          </p:nvPr>
        </p:nvSpPr>
        <p:spPr bwMode="auto">
          <a:xfrm>
            <a:off x="609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sz="1400"/>
            </a:lvl1pPr>
          </a:lstStyle>
          <a:p>
            <a:fld id="{72FECCB6-08C2-4E80-995E-D3BAC25BCEA8}" type="datetime1">
              <a:rPr lang="zh-CN" altLang="en-US" smtClean="0"/>
              <a:t>2021/10/14</a:t>
            </a:fld>
            <a:endParaRPr lang="zh-CN" altLang="en-US"/>
          </a:p>
        </p:txBody>
      </p:sp>
      <p:sp>
        <p:nvSpPr>
          <p:cNvPr id="1030" name="Rectangle 6"/>
          <p:cNvSpPr>
            <a:spLocks noGrp="1" noChangeArrowheads="1"/>
          </p:cNvSpPr>
          <p:nvPr>
            <p:ph type="ftr" sz="quarter" idx="3"/>
          </p:nvPr>
        </p:nvSpPr>
        <p:spPr bwMode="auto">
          <a:xfrm>
            <a:off x="4165600" y="6245225"/>
            <a:ext cx="3860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ctr">
              <a:defRPr sz="1400"/>
            </a:lvl1pPr>
          </a:lstStyle>
          <a:p>
            <a:endParaRPr lang="zh-CN" altLang="en-US"/>
          </a:p>
        </p:txBody>
      </p:sp>
      <p:sp>
        <p:nvSpPr>
          <p:cNvPr id="1031" name="Rectangle 7"/>
          <p:cNvSpPr>
            <a:spLocks noGrp="1" noChangeArrowheads="1"/>
          </p:cNvSpPr>
          <p:nvPr>
            <p:ph type="sldNum" sz="quarter" idx="4"/>
          </p:nvPr>
        </p:nvSpPr>
        <p:spPr bwMode="auto">
          <a:xfrm>
            <a:off x="8737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a:defRPr sz="1400"/>
            </a:lvl1pPr>
          </a:lstStyle>
          <a:p>
            <a:fld id="{49AE70B2-8BF9-45C0-BB95-33D1B9D3A854}"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Lst>
  <p:hf hdr="0" ftr="0" dt="0"/>
  <p:txStyles>
    <p:titleStyle>
      <a:lvl1pPr algn="l" rtl="0" fontAlgn="base">
        <a:spcBef>
          <a:spcPct val="0"/>
        </a:spcBef>
        <a:spcAft>
          <a:spcPct val="0"/>
        </a:spcAft>
        <a:defRPr sz="3600" kern="1200">
          <a:solidFill>
            <a:schemeClr val="tx1"/>
          </a:solidFill>
          <a:latin typeface="+mj-lt"/>
          <a:ea typeface="+mj-ea"/>
          <a:cs typeface="+mj-cs"/>
        </a:defRPr>
      </a:lvl1pPr>
      <a:lvl2pPr algn="l" rtl="0" fontAlgn="base">
        <a:spcBef>
          <a:spcPct val="0"/>
        </a:spcBef>
        <a:spcAft>
          <a:spcPct val="0"/>
        </a:spcAft>
        <a:defRPr sz="3600">
          <a:solidFill>
            <a:schemeClr val="tx1"/>
          </a:solidFill>
          <a:latin typeface="Arial" panose="02080604020202020204" pitchFamily="34" charset="0"/>
          <a:ea typeface="宋体" pitchFamily="2" charset="-122"/>
        </a:defRPr>
      </a:lvl2pPr>
      <a:lvl3pPr algn="l" rtl="0" fontAlgn="base">
        <a:spcBef>
          <a:spcPct val="0"/>
        </a:spcBef>
        <a:spcAft>
          <a:spcPct val="0"/>
        </a:spcAft>
        <a:defRPr sz="3600">
          <a:solidFill>
            <a:schemeClr val="tx1"/>
          </a:solidFill>
          <a:latin typeface="Arial" panose="02080604020202020204" pitchFamily="34" charset="0"/>
          <a:ea typeface="宋体" pitchFamily="2" charset="-122"/>
        </a:defRPr>
      </a:lvl3pPr>
      <a:lvl4pPr algn="l" rtl="0" fontAlgn="base">
        <a:spcBef>
          <a:spcPct val="0"/>
        </a:spcBef>
        <a:spcAft>
          <a:spcPct val="0"/>
        </a:spcAft>
        <a:defRPr sz="3600">
          <a:solidFill>
            <a:schemeClr val="tx1"/>
          </a:solidFill>
          <a:latin typeface="Arial" panose="02080604020202020204" pitchFamily="34" charset="0"/>
          <a:ea typeface="宋体" pitchFamily="2" charset="-122"/>
        </a:defRPr>
      </a:lvl4pPr>
      <a:lvl5pPr algn="l" rtl="0" fontAlgn="base">
        <a:spcBef>
          <a:spcPct val="0"/>
        </a:spcBef>
        <a:spcAft>
          <a:spcPct val="0"/>
        </a:spcAft>
        <a:defRPr sz="3600">
          <a:solidFill>
            <a:schemeClr val="tx1"/>
          </a:solidFill>
          <a:latin typeface="Arial" panose="02080604020202020204" pitchFamily="34" charset="0"/>
          <a:ea typeface="宋体" pitchFamily="2" charset="-122"/>
        </a:defRPr>
      </a:lvl5pPr>
      <a:lvl6pPr marL="457200" algn="l" rtl="0" fontAlgn="base">
        <a:spcBef>
          <a:spcPct val="0"/>
        </a:spcBef>
        <a:spcAft>
          <a:spcPct val="0"/>
        </a:spcAft>
        <a:defRPr sz="3600">
          <a:solidFill>
            <a:schemeClr val="tx1"/>
          </a:solidFill>
          <a:latin typeface="Arial" panose="02080604020202020204" pitchFamily="34" charset="0"/>
          <a:ea typeface="宋体" pitchFamily="2" charset="-122"/>
        </a:defRPr>
      </a:lvl6pPr>
      <a:lvl7pPr marL="914400" algn="l" rtl="0" fontAlgn="base">
        <a:spcBef>
          <a:spcPct val="0"/>
        </a:spcBef>
        <a:spcAft>
          <a:spcPct val="0"/>
        </a:spcAft>
        <a:defRPr sz="3600">
          <a:solidFill>
            <a:schemeClr val="tx1"/>
          </a:solidFill>
          <a:latin typeface="Arial" panose="02080604020202020204" pitchFamily="34" charset="0"/>
          <a:ea typeface="宋体" pitchFamily="2" charset="-122"/>
        </a:defRPr>
      </a:lvl7pPr>
      <a:lvl8pPr marL="1371600" algn="l" rtl="0" fontAlgn="base">
        <a:spcBef>
          <a:spcPct val="0"/>
        </a:spcBef>
        <a:spcAft>
          <a:spcPct val="0"/>
        </a:spcAft>
        <a:defRPr sz="3600">
          <a:solidFill>
            <a:schemeClr val="tx1"/>
          </a:solidFill>
          <a:latin typeface="Arial" panose="02080604020202020204" pitchFamily="34" charset="0"/>
          <a:ea typeface="宋体" pitchFamily="2" charset="-122"/>
        </a:defRPr>
      </a:lvl8pPr>
      <a:lvl9pPr marL="1828800" algn="l" rtl="0" fontAlgn="base">
        <a:spcBef>
          <a:spcPct val="0"/>
        </a:spcBef>
        <a:spcAft>
          <a:spcPct val="0"/>
        </a:spcAft>
        <a:defRPr sz="3600">
          <a:solidFill>
            <a:schemeClr val="tx1"/>
          </a:solidFill>
          <a:latin typeface="Arial" panose="02080604020202020204" pitchFamily="34" charset="0"/>
          <a:ea typeface="宋体" pitchFamily="2" charset="-122"/>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12.xml"/><Relationship Id="rId4" Type="http://schemas.openxmlformats.org/officeDocument/2006/relationships/image" Target="../media/image80.png"/></Relationships>
</file>

<file path=ppt/slides/_rels/slide1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1.xml"/><Relationship Id="rId1" Type="http://schemas.openxmlformats.org/officeDocument/2006/relationships/slideLayout" Target="../slideLayouts/slideLayout20.xml"/><Relationship Id="rId5" Type="http://schemas.openxmlformats.org/officeDocument/2006/relationships/image" Target="../media/image30.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20.xml"/><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20.xml"/></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4.xml"/><Relationship Id="rId1" Type="http://schemas.openxmlformats.org/officeDocument/2006/relationships/slideLayout" Target="../slideLayouts/slideLayout20.xml"/><Relationship Id="rId4" Type="http://schemas.openxmlformats.org/officeDocument/2006/relationships/image" Target="../media/image33.png"/></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5.xml"/><Relationship Id="rId1" Type="http://schemas.openxmlformats.org/officeDocument/2006/relationships/slideLayout" Target="../slideLayouts/slideLayout20.xml"/><Relationship Id="rId6" Type="http://schemas.openxmlformats.org/officeDocument/2006/relationships/image" Target="../media/image37.emf"/><Relationship Id="rId5" Type="http://schemas.openxmlformats.org/officeDocument/2006/relationships/image" Target="../media/image36.emf"/><Relationship Id="rId4" Type="http://schemas.openxmlformats.org/officeDocument/2006/relationships/image" Target="../media/image35.png"/></Relationships>
</file>

<file path=ppt/slides/_rels/slide1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6.xml"/><Relationship Id="rId1" Type="http://schemas.openxmlformats.org/officeDocument/2006/relationships/slideLayout" Target="../slideLayouts/slideLayout20.xml"/><Relationship Id="rId4" Type="http://schemas.openxmlformats.org/officeDocument/2006/relationships/image" Target="../media/image39.emf"/></Relationships>
</file>

<file path=ppt/slides/_rels/slide1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7.xml"/><Relationship Id="rId1" Type="http://schemas.openxmlformats.org/officeDocument/2006/relationships/slideLayout" Target="../slideLayouts/slideLayout20.xml"/><Relationship Id="rId5" Type="http://schemas.openxmlformats.org/officeDocument/2006/relationships/image" Target="../media/image41.emf"/><Relationship Id="rId4" Type="http://schemas.openxmlformats.org/officeDocument/2006/relationships/image" Target="../media/image39.emf"/></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9.xml"/><Relationship Id="rId1" Type="http://schemas.openxmlformats.org/officeDocument/2006/relationships/slideLayout" Target="../slideLayouts/slideLayout20.xml"/><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9.xml"/></Relationships>
</file>

<file path=ppt/slides/_rels/slide20.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notesSlide" Target="../notesSlides/notesSlide20.xml"/><Relationship Id="rId1" Type="http://schemas.openxmlformats.org/officeDocument/2006/relationships/slideLayout" Target="../slideLayouts/slideLayout20.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2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1.xml"/><Relationship Id="rId1" Type="http://schemas.openxmlformats.org/officeDocument/2006/relationships/slideLayout" Target="../slideLayouts/slideLayout20.xml"/><Relationship Id="rId4" Type="http://schemas.openxmlformats.org/officeDocument/2006/relationships/hyperlink" Target="https://maziarraissi.github.io/HPM/"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2.xml"/><Relationship Id="rId1" Type="http://schemas.openxmlformats.org/officeDocument/2006/relationships/slideLayout" Target="../slideLayouts/slideLayout20.xml"/></Relationships>
</file>

<file path=ppt/slides/_rels/slide2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3.xml"/><Relationship Id="rId1" Type="http://schemas.openxmlformats.org/officeDocument/2006/relationships/slideLayout" Target="../slideLayouts/slideLayout20.xml"/></Relationships>
</file>

<file path=ppt/slides/_rels/slide24.xml.rels><?xml version="1.0" encoding="UTF-8" standalone="yes"?>
<Relationships xmlns="http://schemas.openxmlformats.org/package/2006/relationships"><Relationship Id="rId8" Type="http://schemas.openxmlformats.org/officeDocument/2006/relationships/image" Target="../media/image340.png"/><Relationship Id="rId3" Type="http://schemas.openxmlformats.org/officeDocument/2006/relationships/image" Target="../media/image290.png"/><Relationship Id="rId7" Type="http://schemas.openxmlformats.org/officeDocument/2006/relationships/image" Target="../media/image330.png"/><Relationship Id="rId2" Type="http://schemas.openxmlformats.org/officeDocument/2006/relationships/notesSlide" Target="../notesSlides/notesSlide24.xml"/><Relationship Id="rId1" Type="http://schemas.openxmlformats.org/officeDocument/2006/relationships/slideLayout" Target="../slideLayouts/slideLayout20.xml"/><Relationship Id="rId6" Type="http://schemas.openxmlformats.org/officeDocument/2006/relationships/image" Target="../media/image320.png"/><Relationship Id="rId5" Type="http://schemas.openxmlformats.org/officeDocument/2006/relationships/image" Target="../media/image310.png"/><Relationship Id="rId10" Type="http://schemas.openxmlformats.org/officeDocument/2006/relationships/image" Target="../media/image360.png"/><Relationship Id="rId4" Type="http://schemas.openxmlformats.org/officeDocument/2006/relationships/image" Target="../media/image300.png"/><Relationship Id="rId9" Type="http://schemas.openxmlformats.org/officeDocument/2006/relationships/image" Target="../media/image350.png"/></Relationships>
</file>

<file path=ppt/slides/_rels/slide25.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notesSlide" Target="../notesSlides/notesSlide25.xml"/><Relationship Id="rId1" Type="http://schemas.openxmlformats.org/officeDocument/2006/relationships/slideLayout" Target="../slideLayouts/slideLayout20.xml"/><Relationship Id="rId4" Type="http://schemas.openxmlformats.org/officeDocument/2006/relationships/image" Target="../media/image49.png"/></Relationships>
</file>

<file path=ppt/slides/_rels/slide2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6.xml"/><Relationship Id="rId1" Type="http://schemas.openxmlformats.org/officeDocument/2006/relationships/slideLayout" Target="../slideLayouts/slideLayout20.xml"/><Relationship Id="rId4" Type="http://schemas.openxmlformats.org/officeDocument/2006/relationships/image" Target="../media/image51.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0.xml"/></Relationships>
</file>

<file path=ppt/slides/_rels/slide2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8.xml"/><Relationship Id="rId1" Type="http://schemas.openxmlformats.org/officeDocument/2006/relationships/slideLayout" Target="../slideLayouts/slideLayout20.xml"/><Relationship Id="rId5" Type="http://schemas.openxmlformats.org/officeDocument/2006/relationships/image" Target="../media/image210.png"/><Relationship Id="rId4" Type="http://schemas.openxmlformats.org/officeDocument/2006/relationships/image" Target="../media/image53.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8" Type="http://schemas.openxmlformats.org/officeDocument/2006/relationships/image" Target="../media/image6.emf"/><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9.xml"/><Relationship Id="rId6" Type="http://schemas.openxmlformats.org/officeDocument/2006/relationships/image" Target="../media/image5.emf"/><Relationship Id="rId5" Type="http://schemas.openxmlformats.org/officeDocument/2006/relationships/image" Target="../media/image4.emf"/><Relationship Id="rId10" Type="http://schemas.openxmlformats.org/officeDocument/2006/relationships/image" Target="../media/image9.png"/><Relationship Id="rId4" Type="http://schemas.openxmlformats.org/officeDocument/2006/relationships/image" Target="../media/image3.emf"/><Relationship Id="rId9" Type="http://schemas.openxmlformats.org/officeDocument/2006/relationships/image" Target="../media/image8.png"/></Relationships>
</file>

<file path=ppt/slides/_rels/slide3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0.xml"/><Relationship Id="rId1" Type="http://schemas.openxmlformats.org/officeDocument/2006/relationships/slideLayout" Target="../slideLayouts/slideLayout20.xml"/><Relationship Id="rId5" Type="http://schemas.openxmlformats.org/officeDocument/2006/relationships/image" Target="../media/image56.png"/><Relationship Id="rId4" Type="http://schemas.openxmlformats.org/officeDocument/2006/relationships/image" Target="../media/image55.png"/></Relationships>
</file>

<file path=ppt/slides/_rels/slide3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1.xml"/><Relationship Id="rId1" Type="http://schemas.openxmlformats.org/officeDocument/2006/relationships/slideLayout" Target="../slideLayouts/slideLayout20.xml"/><Relationship Id="rId4" Type="http://schemas.openxmlformats.org/officeDocument/2006/relationships/image" Target="../media/image55.png"/></Relationships>
</file>

<file path=ppt/slides/_rels/slide3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2.xml"/><Relationship Id="rId1" Type="http://schemas.openxmlformats.org/officeDocument/2006/relationships/slideLayout" Target="../slideLayouts/slideLayout20.xml"/><Relationship Id="rId4" Type="http://schemas.openxmlformats.org/officeDocument/2006/relationships/image" Target="../media/image430.png"/></Relationships>
</file>

<file path=ppt/slides/_rels/slide3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3.xml"/><Relationship Id="rId1" Type="http://schemas.openxmlformats.org/officeDocument/2006/relationships/slideLayout" Target="../slideLayouts/slideLayout20.xml"/><Relationship Id="rId6" Type="http://schemas.openxmlformats.org/officeDocument/2006/relationships/image" Target="../media/image470.png"/><Relationship Id="rId5" Type="http://schemas.openxmlformats.org/officeDocument/2006/relationships/image" Target="../media/image471.png"/><Relationship Id="rId4" Type="http://schemas.openxmlformats.org/officeDocument/2006/relationships/image" Target="../media/image59.png"/></Relationships>
</file>

<file path=ppt/slides/_rels/slide3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4.xml"/><Relationship Id="rId1" Type="http://schemas.openxmlformats.org/officeDocument/2006/relationships/slideLayout" Target="../slideLayouts/slideLayout20.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9.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9.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4.xml"/><Relationship Id="rId1" Type="http://schemas.openxmlformats.org/officeDocument/2006/relationships/slideLayout" Target="../slideLayouts/slideLayout19.xml"/><Relationship Id="rId5" Type="http://schemas.openxmlformats.org/officeDocument/2006/relationships/image" Target="../media/image12.emf"/><Relationship Id="rId4" Type="http://schemas.openxmlformats.org/officeDocument/2006/relationships/image" Target="../media/image11.emf"/></Relationships>
</file>

<file path=ppt/slides/_rels/slide5.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5.xml"/><Relationship Id="rId1" Type="http://schemas.openxmlformats.org/officeDocument/2006/relationships/slideLayout" Target="../slideLayouts/slideLayout19.xml"/><Relationship Id="rId5" Type="http://schemas.openxmlformats.org/officeDocument/2006/relationships/image" Target="../media/image15.emf"/><Relationship Id="rId4" Type="http://schemas.openxmlformats.org/officeDocument/2006/relationships/image" Target="../media/image14.emf"/></Relationships>
</file>

<file path=ppt/slides/_rels/slide6.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6.xml"/><Relationship Id="rId1" Type="http://schemas.openxmlformats.org/officeDocument/2006/relationships/slideLayout" Target="../slideLayouts/slideLayout19.xml"/><Relationship Id="rId6" Type="http://schemas.openxmlformats.org/officeDocument/2006/relationships/image" Target="../media/image19.emf"/><Relationship Id="rId5" Type="http://schemas.openxmlformats.org/officeDocument/2006/relationships/image" Target="../media/image18.emf"/><Relationship Id="rId4" Type="http://schemas.openxmlformats.org/officeDocument/2006/relationships/image" Target="../media/image17.emf"/></Relationships>
</file>

<file path=ppt/slides/_rels/slide7.xml.rels><?xml version="1.0" encoding="UTF-8" standalone="yes"?>
<Relationships xmlns="http://schemas.openxmlformats.org/package/2006/relationships"><Relationship Id="rId3" Type="http://schemas.openxmlformats.org/officeDocument/2006/relationships/image" Target="../media/image20.emf"/><Relationship Id="rId7" Type="http://schemas.openxmlformats.org/officeDocument/2006/relationships/image" Target="../media/image24.emf"/><Relationship Id="rId2" Type="http://schemas.openxmlformats.org/officeDocument/2006/relationships/notesSlide" Target="../notesSlides/notesSlide7.xml"/><Relationship Id="rId1" Type="http://schemas.openxmlformats.org/officeDocument/2006/relationships/slideLayout" Target="../slideLayouts/slideLayout19.xml"/><Relationship Id="rId6" Type="http://schemas.openxmlformats.org/officeDocument/2006/relationships/image" Target="../media/image23.emf"/><Relationship Id="rId5" Type="http://schemas.openxmlformats.org/officeDocument/2006/relationships/image" Target="../media/image22.emf"/><Relationship Id="rId4" Type="http://schemas.openxmlformats.org/officeDocument/2006/relationships/image" Target="../media/image21.emf"/></Relationships>
</file>

<file path=ppt/slides/_rels/slide8.xml.rels><?xml version="1.0" encoding="UTF-8" standalone="yes"?>
<Relationships xmlns="http://schemas.openxmlformats.org/package/2006/relationships"><Relationship Id="rId3" Type="http://schemas.openxmlformats.org/officeDocument/2006/relationships/image" Target="../media/image25.GIF"/><Relationship Id="rId2" Type="http://schemas.openxmlformats.org/officeDocument/2006/relationships/notesSlide" Target="../notesSlides/notesSlide8.xml"/><Relationship Id="rId1" Type="http://schemas.openxmlformats.org/officeDocument/2006/relationships/slideLayout" Target="../slideLayouts/slideLayout19.xml"/><Relationship Id="rId4" Type="http://schemas.openxmlformats.org/officeDocument/2006/relationships/image" Target="../media/image26.GIF"/></Relationships>
</file>

<file path=ppt/slides/_rels/slide9.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27.png"/><Relationship Id="rId7"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9.xml"/><Relationship Id="rId6" Type="http://schemas.openxmlformats.org/officeDocument/2006/relationships/image" Target="../media/image11.png"/><Relationship Id="rId5" Type="http://schemas.openxmlformats.org/officeDocument/2006/relationships/image" Target="../media/image100.png"/><Relationship Id="rId4" Type="http://schemas.openxmlformats.org/officeDocument/2006/relationships/image" Target="../media/image28.png"/><Relationship Id="rId9"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noChangeArrowheads="1"/>
          </p:cNvSpPr>
          <p:nvPr>
            <p:ph type="ctrTitle"/>
          </p:nvPr>
        </p:nvSpPr>
        <p:spPr/>
        <p:txBody>
          <a:bodyPr/>
          <a:lstStyle/>
          <a:p>
            <a:pPr algn="l"/>
            <a:r>
              <a:rPr lang="zh-CN" altLang="en-US" sz="4000" b="1" dirty="0">
                <a:solidFill>
                  <a:schemeClr val="tx1"/>
                </a:solidFill>
              </a:rPr>
              <a:t>数据驱动的声场预报</a:t>
            </a:r>
          </a:p>
        </p:txBody>
      </p:sp>
      <p:sp>
        <p:nvSpPr>
          <p:cNvPr id="3" name="Subtitle 2"/>
          <p:cNvSpPr>
            <a:spLocks noGrp="1" noChangeArrowheads="1"/>
          </p:cNvSpPr>
          <p:nvPr>
            <p:ph type="subTitle" idx="1"/>
          </p:nvPr>
        </p:nvSpPr>
        <p:spPr>
          <a:xfrm>
            <a:off x="626745" y="2422525"/>
            <a:ext cx="10949305" cy="2357120"/>
          </a:xfrm>
        </p:spPr>
        <p:txBody>
          <a:bodyPr/>
          <a:lstStyle/>
          <a:p>
            <a:pPr algn="l"/>
            <a:r>
              <a:rPr lang="zh-CN" altLang="en-US" sz="2800" dirty="0">
                <a:solidFill>
                  <a:schemeClr val="tx1"/>
                </a:solidFill>
              </a:rPr>
              <a:t>基于物理信息神经网络的声场智能预报研究</a:t>
            </a:r>
          </a:p>
          <a:p>
            <a:r>
              <a:rPr lang="en-US" altLang="zh-CN" sz="3600" dirty="0"/>
              <a:t>		                          </a:t>
            </a:r>
          </a:p>
          <a:p>
            <a:r>
              <a:rPr lang="en-US" altLang="zh-CN" sz="3600" dirty="0"/>
              <a:t>						</a:t>
            </a:r>
          </a:p>
          <a:p>
            <a:r>
              <a:rPr lang="zh-CN" altLang="en-US" sz="2800" dirty="0">
                <a:solidFill>
                  <a:schemeClr val="tx1"/>
                </a:solidFill>
              </a:rPr>
              <a:t>徐亮</a:t>
            </a:r>
            <a:endParaRPr lang="en-US" altLang="zh-CN" sz="2800" dirty="0">
              <a:solidFill>
                <a:schemeClr val="tx1"/>
              </a:solidFill>
            </a:endParaRPr>
          </a:p>
          <a:p>
            <a:r>
              <a:rPr lang="zh-CN" altLang="en-US" sz="2800" dirty="0">
                <a:solidFill>
                  <a:schemeClr val="tx1"/>
                </a:solidFill>
              </a:rPr>
              <a:t>导师：</a:t>
            </a:r>
            <a:r>
              <a:rPr lang="zh-CN" altLang="en-US" sz="2800" dirty="0">
                <a:solidFill>
                  <a:schemeClr val="tx1"/>
                </a:solidFill>
                <a:sym typeface="+mn-ea"/>
              </a:rPr>
              <a:t>张海刚</a:t>
            </a:r>
            <a:r>
              <a:rPr lang="en-US" altLang="zh-CN" sz="2800" dirty="0">
                <a:solidFill>
                  <a:schemeClr val="tx1"/>
                </a:solidFill>
                <a:sym typeface="+mn-ea"/>
              </a:rPr>
              <a:t>*</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descr="无标题绘图 (5)"/>
          <p:cNvPicPr>
            <a:picLocks noChangeAspect="1"/>
          </p:cNvPicPr>
          <p:nvPr/>
        </p:nvPicPr>
        <p:blipFill>
          <a:blip r:embed="rId3"/>
          <a:stretch>
            <a:fillRect/>
          </a:stretch>
        </p:blipFill>
        <p:spPr>
          <a:xfrm>
            <a:off x="83185" y="745490"/>
            <a:ext cx="7235825" cy="5242560"/>
          </a:xfrm>
          <a:prstGeom prst="rect">
            <a:avLst/>
          </a:prstGeom>
        </p:spPr>
      </p:pic>
      <p:sp>
        <p:nvSpPr>
          <p:cNvPr id="9571" name="Google Shape;9571;p134"/>
          <p:cNvSpPr txBox="1"/>
          <p:nvPr/>
        </p:nvSpPr>
        <p:spPr>
          <a:xfrm>
            <a:off x="1972000" y="49418"/>
            <a:ext cx="8248000" cy="673100"/>
          </a:xfrm>
          <a:prstGeom prst="rect">
            <a:avLst/>
          </a:prstGeom>
          <a:noFill/>
          <a:ln>
            <a:noFill/>
          </a:ln>
        </p:spPr>
        <p:txBody>
          <a:bodyPr spcFirstLastPara="1" wrap="square" lIns="121900" tIns="121900" rIns="121900" bIns="121900" anchor="t" anchorCtr="0">
            <a:spAutoFit/>
            <a:scene3d>
              <a:camera prst="orthographicFront"/>
              <a:lightRig rig="soft" dir="t">
                <a:rot lat="0" lon="0" rev="15600000"/>
              </a:lightRig>
            </a:scene3d>
            <a:sp3d extrusionH="57150" prstMaterial="softEdge">
              <a:bevelT w="25400" h="38100"/>
            </a:sp3d>
          </a:bodyPr>
          <a:lstStyle/>
          <a:p>
            <a:pPr marL="0" lvl="0" indent="0" algn="ctr" rtl="0">
              <a:spcBef>
                <a:spcPts val="0"/>
              </a:spcBef>
              <a:spcAft>
                <a:spcPts val="0"/>
              </a:spcAft>
              <a:buNone/>
            </a:pPr>
            <a:r>
              <a:rPr lang="en-US" altLang="zh-CN" sz="2800" b="1" dirty="0">
                <a:solidFill>
                  <a:schemeClr val="accent4"/>
                </a:solidFill>
                <a:effectLst/>
              </a:rPr>
              <a:t>1.3 </a:t>
            </a:r>
            <a:r>
              <a:rPr lang="zh-CN" altLang="en-US" sz="2800" b="1" dirty="0">
                <a:solidFill>
                  <a:schemeClr val="accent4"/>
                </a:solidFill>
                <a:effectLst/>
              </a:rPr>
              <a:t>物理信息神经网络设置了</a:t>
            </a:r>
            <a:r>
              <a:rPr lang="zh-CN" altLang="en-US" sz="2800" b="1" dirty="0">
                <a:solidFill>
                  <a:srgbClr val="FF0000"/>
                </a:solidFill>
                <a:effectLst/>
              </a:rPr>
              <a:t>共享参数</a:t>
            </a:r>
            <a:r>
              <a:rPr lang="zh-CN" altLang="en-US" sz="2800" b="1" dirty="0">
                <a:solidFill>
                  <a:schemeClr val="accent4"/>
                </a:solidFill>
                <a:effectLst/>
              </a:rPr>
              <a:t>的两个网络</a:t>
            </a:r>
          </a:p>
        </p:txBody>
      </p:sp>
      <mc:AlternateContent xmlns:mc="http://schemas.openxmlformats.org/markup-compatibility/2006" xmlns:a14="http://schemas.microsoft.com/office/drawing/2010/main">
        <mc:Choice Requires="a14">
          <p:sp>
            <p:nvSpPr>
              <p:cNvPr id="26" name="Content Placeholder 25"/>
              <p:cNvSpPr>
                <a:spLocks noGrp="1"/>
              </p:cNvSpPr>
              <p:nvPr>
                <p:ph sz="half" idx="2"/>
              </p:nvPr>
            </p:nvSpPr>
            <p:spPr>
              <a:xfrm>
                <a:off x="7586350" y="1489749"/>
                <a:ext cx="3732579" cy="3237234"/>
              </a:xfrm>
              <a:ln>
                <a:solidFill>
                  <a:schemeClr val="accent5">
                    <a:lumMod val="75000"/>
                  </a:schemeClr>
                </a:solidFill>
              </a:ln>
            </p:spPr>
            <p:txBody>
              <a:bodyPr/>
              <a:lstStyle/>
              <a:p>
                <a:pPr marL="0" marR="0" indent="0" algn="l" defTabSz="914400" rtl="0" eaLnBrk="1" fontAlgn="auto" latinLnBrk="0" hangingPunct="1">
                  <a:lnSpc>
                    <a:spcPct val="100000"/>
                  </a:lnSpc>
                  <a:spcBef>
                    <a:spcPts val="1000"/>
                  </a:spcBef>
                  <a:spcAft>
                    <a:spcPct val="0"/>
                  </a:spcAft>
                  <a:buClrTx/>
                  <a:buSzTx/>
                  <a:buFont typeface="Arial" panose="02080604020202020204" pitchFamily="34" charset="0"/>
                  <a:buNone/>
                </a:pPr>
                <a:r>
                  <a:rPr kumimoji="0" lang="zh-CN" altLang="en-US" sz="1800" b="0" i="0" u="none" strike="noStrike" kern="1200" cap="none" spc="0" normalizeH="0" baseline="0" noProof="1">
                    <a:solidFill>
                      <a:schemeClr val="tx1"/>
                    </a:solidFill>
                    <a:latin typeface="+mn-lt"/>
                    <a:ea typeface="+mn-ea"/>
                    <a:cs typeface="+mn-cs"/>
                    <a:sym typeface="+mn-ea"/>
                  </a:rPr>
                  <a:t>损失函数</a:t>
                </a:r>
                <a:r>
                  <a:rPr kumimoji="0" lang="en-US" altLang="zh-CN" sz="1800" b="0" i="0" u="none" strike="noStrike" kern="1200" cap="none" spc="0" normalizeH="0" baseline="0" noProof="1">
                    <a:solidFill>
                      <a:schemeClr val="tx1"/>
                    </a:solidFill>
                    <a:latin typeface="+mn-lt"/>
                    <a:ea typeface="+mn-ea"/>
                    <a:cs typeface="+mn-cs"/>
                    <a:sym typeface="+mn-ea"/>
                  </a:rPr>
                  <a:t>Loss</a:t>
                </a:r>
                <a:r>
                  <a:rPr kumimoji="0" lang="zh-CN" altLang="en-US" sz="1800" b="0" i="0" u="none" strike="noStrike" kern="1200" cap="none" spc="0" normalizeH="0" baseline="0" noProof="1">
                    <a:solidFill>
                      <a:schemeClr val="tx1"/>
                    </a:solidFill>
                    <a:latin typeface="+mn-lt"/>
                    <a:ea typeface="+mn-ea"/>
                    <a:cs typeface="+mn-cs"/>
                    <a:sym typeface="+mn-ea"/>
                  </a:rPr>
                  <a:t>：</a:t>
                </a:r>
                <a:endParaRPr kumimoji="0" lang="en-US" altLang="zh-CN" sz="1800" b="0" i="1" u="none" strike="noStrike" kern="1200" cap="none" spc="0" normalizeH="0" baseline="0" noProof="1">
                  <a:solidFill>
                    <a:schemeClr val="tx1"/>
                  </a:solidFill>
                  <a:latin typeface="DejaVu Math TeX Gyre" panose="02000503000000000000" charset="0"/>
                  <a:ea typeface="+mn-ea"/>
                  <a:cs typeface="DejaVu Math TeX Gyre" panose="02000503000000000000" charset="0"/>
                  <a:sym typeface="+mn-ea"/>
                </a:endParaRPr>
              </a:p>
              <a:p>
                <a:pPr marL="0" marR="0" indent="0" algn="l" defTabSz="914400" rtl="0" eaLnBrk="1" fontAlgn="auto" latinLnBrk="0" hangingPunct="1">
                  <a:lnSpc>
                    <a:spcPct val="100000"/>
                  </a:lnSpc>
                  <a:spcBef>
                    <a:spcPts val="1000"/>
                  </a:spcBef>
                  <a:spcAft>
                    <a:spcPct val="0"/>
                  </a:spcAft>
                  <a:buClrTx/>
                  <a:buSzTx/>
                  <a:buFont typeface="Arial" panose="02080604020202020204" pitchFamily="34" charset="0"/>
                  <a:buNone/>
                </a:pPr>
                <a:endParaRPr kumimoji="0" lang="en-US" altLang="zh-CN" sz="1800" b="0" i="1" u="none" strike="noStrike" kern="1200" cap="none" spc="0" normalizeH="0" baseline="0" noProof="1">
                  <a:solidFill>
                    <a:schemeClr val="tx1"/>
                  </a:solidFill>
                  <a:latin typeface="DejaVu Math TeX Gyre" panose="02000503000000000000" charset="0"/>
                  <a:ea typeface="+mn-ea"/>
                  <a:cs typeface="DejaVu Math TeX Gyre" panose="02000503000000000000" charset="0"/>
                  <a:sym typeface="+mn-ea"/>
                </a:endParaRPr>
              </a:p>
              <a:p>
                <a:pPr marL="0" marR="0" indent="0" algn="l" defTabSz="914400" rtl="0" eaLnBrk="1" fontAlgn="auto" latinLnBrk="0" hangingPunct="1">
                  <a:lnSpc>
                    <a:spcPct val="100000"/>
                  </a:lnSpc>
                  <a:spcBef>
                    <a:spcPts val="1000"/>
                  </a:spcBef>
                  <a:spcAft>
                    <a:spcPct val="0"/>
                  </a:spcAft>
                  <a:buClrTx/>
                  <a:buSzTx/>
                  <a:buFont typeface="Arial" panose="02080604020202020204" pitchFamily="34" charset="0"/>
                  <a:buNone/>
                </a:pPr>
                <a14:m>
                  <m:oMathPara xmlns:m="http://schemas.openxmlformats.org/officeDocument/2006/math">
                    <m:oMathParaPr>
                      <m:jc m:val="left"/>
                    </m:oMathParaPr>
                    <m:oMath xmlns:m="http://schemas.openxmlformats.org/officeDocument/2006/math">
                      <m:sSub>
                        <m:sSubPr>
                          <m:ctrlPr>
                            <a:rPr kumimoji="0" lang="en-US" altLang="zh-CN" sz="1800" b="0" i="1" u="none" strike="noStrike" kern="1200" cap="none" spc="0" normalizeH="0" baseline="0" noProof="1">
                              <a:solidFill>
                                <a:schemeClr val="tx1"/>
                              </a:solidFill>
                              <a:latin typeface="Cambria Math" panose="02040503050406030204" pitchFamily="18" charset="0"/>
                              <a:ea typeface="+mn-ea"/>
                              <a:cs typeface="DejaVu Math TeX Gyre" panose="02000503000000000000" charset="0"/>
                              <a:sym typeface="+mn-ea"/>
                            </a:rPr>
                          </m:ctrlPr>
                        </m:sSubPr>
                        <m:e>
                          <m:r>
                            <a:rPr kumimoji="0" lang="en-US" altLang="zh-CN" sz="1800" b="0" i="1" u="none" strike="noStrike" kern="1200" cap="none" spc="0" normalizeH="0" baseline="0" noProof="1">
                              <a:solidFill>
                                <a:schemeClr val="tx1"/>
                              </a:solidFill>
                              <a:latin typeface="Cambria Math" panose="02040503050406030204" pitchFamily="18" charset="0"/>
                              <a:ea typeface="+mn-ea"/>
                              <a:cs typeface="DejaVu Math TeX Gyre" panose="02000503000000000000" charset="0"/>
                              <a:sym typeface="+mn-ea"/>
                            </a:rPr>
                            <m:t>𝑀𝑆𝐸</m:t>
                          </m:r>
                          <m:r>
                            <a:rPr kumimoji="0" lang="en-US" altLang="zh-CN" sz="1800" b="0" i="1" u="none" strike="noStrike" kern="1200" cap="none" spc="0" normalizeH="0" baseline="0" noProof="1">
                              <a:solidFill>
                                <a:schemeClr val="tx1"/>
                              </a:solidFill>
                              <a:latin typeface="Cambria Math" panose="02040503050406030204" pitchFamily="18" charset="0"/>
                              <a:ea typeface="+mn-ea"/>
                              <a:cs typeface="DejaVu Math TeX Gyre" panose="02000503000000000000" charset="0"/>
                              <a:sym typeface="+mn-ea"/>
                            </a:rPr>
                            <m:t>=</m:t>
                          </m:r>
                          <m:sSub>
                            <m:sSubPr>
                              <m:ctrlPr>
                                <a:rPr kumimoji="0" lang="en-US" altLang="zh-CN" sz="1800" b="0" i="1" u="none" strike="noStrike" kern="1200" cap="none" spc="0" normalizeH="0" baseline="0" noProof="1">
                                  <a:solidFill>
                                    <a:schemeClr val="tx1"/>
                                  </a:solidFill>
                                  <a:latin typeface="Cambria Math" panose="02040503050406030204" pitchFamily="18" charset="0"/>
                                  <a:ea typeface="+mn-ea"/>
                                  <a:cs typeface="DejaVu Math TeX Gyre" panose="02000503000000000000" charset="0"/>
                                  <a:sym typeface="+mn-ea"/>
                                </a:rPr>
                              </m:ctrlPr>
                            </m:sSubPr>
                            <m:e>
                              <m:r>
                                <a:rPr kumimoji="0" lang="en-US" altLang="zh-CN" sz="1800" b="0" i="1" u="none" strike="noStrike" kern="1200" cap="none" spc="0" normalizeH="0" baseline="0" noProof="1">
                                  <a:solidFill>
                                    <a:schemeClr val="tx1"/>
                                  </a:solidFill>
                                  <a:latin typeface="Cambria Math" panose="02040503050406030204" pitchFamily="18" charset="0"/>
                                  <a:ea typeface="+mn-ea"/>
                                  <a:cs typeface="DejaVu Math TeX Gyre" panose="02000503000000000000" charset="0"/>
                                  <a:sym typeface="+mn-ea"/>
                                </a:rPr>
                                <m:t>𝑀𝑆𝐸</m:t>
                              </m:r>
                            </m:e>
                            <m:sub>
                              <m:r>
                                <a:rPr kumimoji="0" lang="en-US" altLang="zh-CN" sz="1800" b="0" i="1" u="none" strike="noStrike" kern="1200" cap="none" spc="0" normalizeH="0" baseline="0" noProof="1">
                                  <a:solidFill>
                                    <a:schemeClr val="tx1"/>
                                  </a:solidFill>
                                  <a:latin typeface="Cambria Math" panose="02040503050406030204" pitchFamily="18" charset="0"/>
                                  <a:ea typeface="+mn-ea"/>
                                  <a:cs typeface="DejaVu Math TeX Gyre" panose="02000503000000000000" charset="0"/>
                                  <a:sym typeface="+mn-ea"/>
                                </a:rPr>
                                <m:t>𝑝</m:t>
                              </m:r>
                            </m:sub>
                          </m:sSub>
                          <m:r>
                            <a:rPr kumimoji="0" lang="en-US" altLang="zh-CN" sz="1800" b="0" i="1" u="none" strike="noStrike" kern="1200" cap="none" spc="0" normalizeH="0" baseline="0" noProof="1">
                              <a:solidFill>
                                <a:schemeClr val="tx1"/>
                              </a:solidFill>
                              <a:latin typeface="Cambria Math" panose="02040503050406030204" pitchFamily="18" charset="0"/>
                              <a:ea typeface="+mn-ea"/>
                              <a:cs typeface="DejaVu Math TeX Gyre" panose="02000503000000000000" charset="0"/>
                              <a:sym typeface="+mn-ea"/>
                            </a:rPr>
                            <m:t>+</m:t>
                          </m:r>
                          <m:r>
                            <a:rPr kumimoji="0" lang="en-US" altLang="zh-CN" sz="1800" b="0" i="1" u="none" strike="noStrike" kern="1200" cap="none" spc="0" normalizeH="0" baseline="0" noProof="1">
                              <a:solidFill>
                                <a:schemeClr val="tx1"/>
                              </a:solidFill>
                              <a:latin typeface="Cambria Math" panose="02040503050406030204" pitchFamily="18" charset="0"/>
                              <a:ea typeface="+mn-ea"/>
                              <a:cs typeface="DejaVu Math TeX Gyre" panose="02000503000000000000" charset="0"/>
                              <a:sym typeface="+mn-ea"/>
                            </a:rPr>
                            <m:t>𝑀𝑆𝐸</m:t>
                          </m:r>
                        </m:e>
                        <m:sub>
                          <m:r>
                            <a:rPr kumimoji="0" lang="en-US" altLang="zh-CN" sz="1800" b="0" i="1" u="none" strike="noStrike" kern="1200" cap="none" spc="0" normalizeH="0" baseline="0" noProof="1">
                              <a:solidFill>
                                <a:schemeClr val="tx1"/>
                              </a:solidFill>
                              <a:latin typeface="Cambria Math" panose="02040503050406030204" pitchFamily="18" charset="0"/>
                              <a:ea typeface="+mn-ea"/>
                              <a:cs typeface="DejaVu Math TeX Gyre" panose="02000503000000000000" charset="0"/>
                              <a:sym typeface="+mn-ea"/>
                            </a:rPr>
                            <m:t>𝑓</m:t>
                          </m:r>
                        </m:sub>
                      </m:sSub>
                    </m:oMath>
                  </m:oMathPara>
                </a14:m>
                <a:endParaRPr kumimoji="0" lang="en-US" altLang="zh-CN" sz="1800" b="0" i="1" u="none" strike="noStrike" kern="1200" cap="none" spc="0" normalizeH="0" baseline="0" noProof="1">
                  <a:solidFill>
                    <a:schemeClr val="tx1"/>
                  </a:solidFill>
                  <a:latin typeface="DejaVu Math TeX Gyre" panose="02000503000000000000" charset="0"/>
                  <a:ea typeface="+mn-ea"/>
                  <a:cs typeface="DejaVu Math TeX Gyre" panose="02000503000000000000" charset="0"/>
                  <a:sym typeface="+mn-ea"/>
                </a:endParaRPr>
              </a:p>
              <a:p>
                <a:pPr marL="0" marR="0" indent="0" algn="l" defTabSz="914400" rtl="0" eaLnBrk="1" fontAlgn="auto" latinLnBrk="0" hangingPunct="1">
                  <a:lnSpc>
                    <a:spcPct val="100000"/>
                  </a:lnSpc>
                  <a:spcBef>
                    <a:spcPts val="1000"/>
                  </a:spcBef>
                  <a:spcAft>
                    <a:spcPct val="0"/>
                  </a:spcAft>
                  <a:buClrTx/>
                  <a:buSzTx/>
                  <a:buFont typeface="Arial" panose="02080604020202020204" pitchFamily="34" charset="0"/>
                  <a:buNone/>
                </a:pPr>
                <a:endParaRPr kumimoji="0" lang="en-US" altLang="zh-CN" sz="1800" b="0" i="1" u="none" strike="noStrike" kern="1200" cap="none" spc="0" normalizeH="0" baseline="0" noProof="1">
                  <a:solidFill>
                    <a:schemeClr val="tx1"/>
                  </a:solidFill>
                  <a:latin typeface="Cambria Math" panose="02040503050406030204" pitchFamily="18" charset="0"/>
                  <a:ea typeface="+mn-ea"/>
                  <a:cs typeface="DejaVu Math TeX Gyre" panose="02000503000000000000" charset="0"/>
                  <a:sym typeface="+mn-ea"/>
                </a:endParaRPr>
              </a:p>
              <a:p>
                <a:pPr marL="0" marR="0" indent="0" algn="l" defTabSz="914400" rtl="0" eaLnBrk="1" fontAlgn="auto" latinLnBrk="0" hangingPunct="1">
                  <a:lnSpc>
                    <a:spcPct val="100000"/>
                  </a:lnSpc>
                  <a:spcBef>
                    <a:spcPts val="1000"/>
                  </a:spcBef>
                  <a:spcAft>
                    <a:spcPct val="0"/>
                  </a:spcAft>
                  <a:buClrTx/>
                  <a:buSzTx/>
                  <a:buFont typeface="Arial" panose="02080604020202020204" pitchFamily="34" charset="0"/>
                  <a:buNone/>
                </a:pPr>
                <a14:m>
                  <m:oMathPara xmlns:m="http://schemas.openxmlformats.org/officeDocument/2006/math">
                    <m:oMathParaPr>
                      <m:jc m:val="left"/>
                    </m:oMathParaPr>
                    <m:oMath xmlns:m="http://schemas.openxmlformats.org/officeDocument/2006/math">
                      <m:sSub>
                        <m:sSubPr>
                          <m:ctrlPr>
                            <a:rPr kumimoji="0" lang="en-US" altLang="zh-CN" sz="1800" b="0" i="1" u="none" strike="noStrike" kern="1200" cap="none" spc="0" normalizeH="0" baseline="0" noProof="1" smtClean="0">
                              <a:solidFill>
                                <a:schemeClr val="tx1"/>
                              </a:solidFill>
                              <a:latin typeface="Cambria Math" panose="02040503050406030204" pitchFamily="18" charset="0"/>
                              <a:ea typeface="+mn-ea"/>
                              <a:cs typeface="DejaVu Math TeX Gyre" panose="02000503000000000000" charset="0"/>
                              <a:sym typeface="+mn-ea"/>
                            </a:rPr>
                          </m:ctrlPr>
                        </m:sSubPr>
                        <m:e>
                          <m:r>
                            <a:rPr kumimoji="0" lang="en-US" altLang="zh-CN" sz="1800" b="0" i="1" u="none" strike="noStrike" kern="1200" cap="none" spc="0" normalizeH="0" baseline="0" noProof="1">
                              <a:solidFill>
                                <a:schemeClr val="tx1"/>
                              </a:solidFill>
                              <a:latin typeface="Cambria Math" panose="02040503050406030204" pitchFamily="18" charset="0"/>
                              <a:ea typeface="+mn-ea"/>
                              <a:cs typeface="DejaVu Math TeX Gyre" panose="02000503000000000000" charset="0"/>
                              <a:sym typeface="+mn-ea"/>
                            </a:rPr>
                            <m:t>𝑀𝑆𝐸</m:t>
                          </m:r>
                        </m:e>
                        <m:sub>
                          <m:r>
                            <a:rPr kumimoji="0" lang="en-US" altLang="zh-CN" sz="1800" b="0" i="1" u="none" strike="noStrike" kern="1200" cap="none" spc="0" normalizeH="0" baseline="0" noProof="1">
                              <a:solidFill>
                                <a:schemeClr val="tx1"/>
                              </a:solidFill>
                              <a:latin typeface="Cambria Math" panose="02040503050406030204" pitchFamily="18" charset="0"/>
                              <a:ea typeface="+mn-ea"/>
                              <a:cs typeface="DejaVu Math TeX Gyre" panose="02000503000000000000" charset="0"/>
                              <a:sym typeface="+mn-ea"/>
                            </a:rPr>
                            <m:t>𝑝</m:t>
                          </m:r>
                        </m:sub>
                      </m:sSub>
                      <m:r>
                        <a:rPr kumimoji="0" lang="en-US" altLang="zh-CN" sz="1800" b="0" i="1" u="none" strike="noStrike" kern="1200" cap="none" spc="0" normalizeH="0" baseline="0" noProof="1">
                          <a:solidFill>
                            <a:schemeClr val="tx1"/>
                          </a:solidFill>
                          <a:latin typeface="Cambria Math" panose="02040503050406030204" pitchFamily="18" charset="0"/>
                          <a:ea typeface="+mn-ea"/>
                          <a:cs typeface="DejaVu Math TeX Gyre" panose="02000503000000000000" charset="0"/>
                          <a:sym typeface="+mn-ea"/>
                        </a:rPr>
                        <m:t>=</m:t>
                      </m:r>
                      <m:f>
                        <m:fPr>
                          <m:ctrlPr>
                            <a:rPr kumimoji="0" lang="en-US" altLang="zh-CN" sz="1800" b="0" i="1" u="none" strike="noStrike" kern="1200" cap="none" spc="0" normalizeH="0" baseline="0" noProof="1">
                              <a:solidFill>
                                <a:schemeClr val="tx1"/>
                              </a:solidFill>
                              <a:latin typeface="Cambria Math" panose="02040503050406030204" pitchFamily="18" charset="0"/>
                              <a:ea typeface="+mn-ea"/>
                              <a:cs typeface="DejaVu Math TeX Gyre" panose="02000503000000000000" charset="0"/>
                              <a:sym typeface="+mn-ea"/>
                            </a:rPr>
                          </m:ctrlPr>
                        </m:fPr>
                        <m:num>
                          <m:r>
                            <a:rPr kumimoji="0" lang="en-US" altLang="zh-CN" sz="1800" b="0" i="1" u="none" strike="noStrike" kern="1200" cap="none" spc="0" normalizeH="0" baseline="0" noProof="1">
                              <a:solidFill>
                                <a:schemeClr val="tx1"/>
                              </a:solidFill>
                              <a:latin typeface="Cambria Math" panose="02040503050406030204" pitchFamily="18" charset="0"/>
                              <a:ea typeface="+mn-ea"/>
                              <a:cs typeface="DejaVu Math TeX Gyre" panose="02000503000000000000" charset="0"/>
                              <a:sym typeface="+mn-ea"/>
                            </a:rPr>
                            <m:t>1</m:t>
                          </m:r>
                        </m:num>
                        <m:den>
                          <m:sSub>
                            <m:sSubPr>
                              <m:ctrlPr>
                                <a:rPr kumimoji="0" lang="en-US" altLang="zh-CN" sz="1800" b="0" i="1" u="none" strike="noStrike" kern="1200" cap="none" spc="0" normalizeH="0" baseline="0" noProof="1">
                                  <a:solidFill>
                                    <a:schemeClr val="tx1"/>
                                  </a:solidFill>
                                  <a:latin typeface="Cambria Math" panose="02040503050406030204" pitchFamily="18" charset="0"/>
                                  <a:ea typeface="+mn-ea"/>
                                  <a:cs typeface="DejaVu Math TeX Gyre" panose="02000503000000000000" charset="0"/>
                                  <a:sym typeface="+mn-ea"/>
                                </a:rPr>
                              </m:ctrlPr>
                            </m:sSubPr>
                            <m:e>
                              <m:r>
                                <a:rPr kumimoji="0" lang="en-US" altLang="zh-CN" sz="1800" b="0" i="1" u="none" strike="noStrike" kern="1200" cap="none" spc="0" normalizeH="0" baseline="0" noProof="1">
                                  <a:solidFill>
                                    <a:schemeClr val="tx1"/>
                                  </a:solidFill>
                                  <a:latin typeface="Cambria Math" panose="02040503050406030204" pitchFamily="18" charset="0"/>
                                  <a:ea typeface="+mn-ea"/>
                                  <a:cs typeface="DejaVu Math TeX Gyre" panose="02000503000000000000" charset="0"/>
                                  <a:sym typeface="+mn-ea"/>
                                </a:rPr>
                                <m:t>𝑁</m:t>
                              </m:r>
                            </m:e>
                            <m:sub>
                              <m:r>
                                <a:rPr kumimoji="0" lang="en-US" altLang="zh-CN" sz="1800" b="0" i="1" u="none" strike="noStrike" kern="1200" cap="none" spc="0" normalizeH="0" baseline="0" noProof="1">
                                  <a:solidFill>
                                    <a:schemeClr val="tx1"/>
                                  </a:solidFill>
                                  <a:latin typeface="Cambria Math" panose="02040503050406030204" pitchFamily="18" charset="0"/>
                                  <a:ea typeface="+mn-ea"/>
                                  <a:cs typeface="DejaVu Math TeX Gyre" panose="02000503000000000000" charset="0"/>
                                  <a:sym typeface="+mn-ea"/>
                                </a:rPr>
                                <m:t>𝑝</m:t>
                              </m:r>
                            </m:sub>
                          </m:sSub>
                        </m:den>
                      </m:f>
                      <m:nary>
                        <m:naryPr>
                          <m:chr m:val="∑"/>
                          <m:limLoc m:val="undOvr"/>
                          <m:ctrlPr>
                            <a:rPr kumimoji="0" lang="en-US" altLang="zh-CN" sz="1800" b="0" i="1" u="none" strike="noStrike" kern="1200" cap="none" spc="0" normalizeH="0" baseline="0" noProof="1">
                              <a:solidFill>
                                <a:schemeClr val="tx1"/>
                              </a:solidFill>
                              <a:latin typeface="Cambria Math" panose="02040503050406030204" pitchFamily="18" charset="0"/>
                              <a:ea typeface="+mn-ea"/>
                              <a:cs typeface="DejaVu Math TeX Gyre" panose="02000503000000000000" charset="0"/>
                              <a:sym typeface="+mn-ea"/>
                            </a:rPr>
                          </m:ctrlPr>
                        </m:naryPr>
                        <m:sub>
                          <m:r>
                            <a:rPr kumimoji="0" lang="en-US" altLang="zh-CN" sz="1800" b="0" i="1" u="none" strike="noStrike" kern="1200" cap="none" spc="0" normalizeH="0" baseline="0" noProof="1">
                              <a:solidFill>
                                <a:schemeClr val="tx1"/>
                              </a:solidFill>
                              <a:latin typeface="Cambria Math" panose="02040503050406030204" pitchFamily="18" charset="0"/>
                              <a:ea typeface="+mn-ea"/>
                              <a:cs typeface="DejaVu Math TeX Gyre" panose="02000503000000000000" charset="0"/>
                              <a:sym typeface="+mn-ea"/>
                            </a:rPr>
                            <m:t>𝑖</m:t>
                          </m:r>
                          <m:r>
                            <a:rPr kumimoji="0" lang="en-US" altLang="zh-CN" sz="1800" b="0" i="1" u="none" strike="noStrike" kern="1200" cap="none" spc="0" normalizeH="0" baseline="0" noProof="1">
                              <a:solidFill>
                                <a:schemeClr val="tx1"/>
                              </a:solidFill>
                              <a:latin typeface="Cambria Math" panose="02040503050406030204" pitchFamily="18" charset="0"/>
                              <a:ea typeface="+mn-ea"/>
                              <a:cs typeface="DejaVu Math TeX Gyre" panose="02000503000000000000" charset="0"/>
                              <a:sym typeface="+mn-ea"/>
                            </a:rPr>
                            <m:t>=1</m:t>
                          </m:r>
                        </m:sub>
                        <m:sup>
                          <m:sSub>
                            <m:sSubPr>
                              <m:ctrlPr>
                                <a:rPr kumimoji="0" lang="en-US" altLang="zh-CN" sz="1800" b="0" i="1" u="none" strike="noStrike" kern="1200" cap="none" spc="0" normalizeH="0" baseline="0" noProof="1">
                                  <a:solidFill>
                                    <a:schemeClr val="tx1"/>
                                  </a:solidFill>
                                  <a:latin typeface="Cambria Math" panose="02040503050406030204" pitchFamily="18" charset="0"/>
                                  <a:ea typeface="+mn-ea"/>
                                  <a:cs typeface="DejaVu Math TeX Gyre" panose="02000503000000000000" charset="0"/>
                                  <a:sym typeface="+mn-ea"/>
                                </a:rPr>
                              </m:ctrlPr>
                            </m:sSubPr>
                            <m:e>
                              <m:r>
                                <a:rPr kumimoji="0" lang="en-US" altLang="zh-CN" sz="1800" b="0" i="1" u="none" strike="noStrike" kern="1200" cap="none" spc="0" normalizeH="0" baseline="0" noProof="1">
                                  <a:solidFill>
                                    <a:schemeClr val="tx1"/>
                                  </a:solidFill>
                                  <a:latin typeface="Cambria Math" panose="02040503050406030204" pitchFamily="18" charset="0"/>
                                  <a:ea typeface="+mn-ea"/>
                                  <a:cs typeface="DejaVu Math TeX Gyre" panose="02000503000000000000" charset="0"/>
                                  <a:sym typeface="+mn-ea"/>
                                </a:rPr>
                                <m:t>𝑁</m:t>
                              </m:r>
                            </m:e>
                            <m:sub>
                              <m:r>
                                <a:rPr kumimoji="0" lang="en-US" altLang="zh-CN" sz="1800" b="0" i="1" u="none" strike="noStrike" kern="1200" cap="none" spc="0" normalizeH="0" baseline="0" noProof="1">
                                  <a:solidFill>
                                    <a:schemeClr val="tx1"/>
                                  </a:solidFill>
                                  <a:latin typeface="Cambria Math" panose="02040503050406030204" pitchFamily="18" charset="0"/>
                                  <a:ea typeface="+mn-ea"/>
                                  <a:cs typeface="DejaVu Math TeX Gyre" panose="02000503000000000000" charset="0"/>
                                  <a:sym typeface="+mn-ea"/>
                                </a:rPr>
                                <m:t>𝑝</m:t>
                              </m:r>
                            </m:sub>
                          </m:sSub>
                        </m:sup>
                        <m:e>
                          <m:r>
                            <a:rPr kumimoji="0" lang="en-US" altLang="zh-CN" sz="1800" b="0" i="1" u="none" strike="noStrike" kern="1200" cap="none" spc="0" normalizeH="0" baseline="0" noProof="1">
                              <a:solidFill>
                                <a:schemeClr val="tx1"/>
                              </a:solidFill>
                              <a:latin typeface="Cambria Math" panose="02040503050406030204" pitchFamily="18" charset="0"/>
                              <a:ea typeface="+mn-ea"/>
                              <a:cs typeface="DejaVu Math TeX Gyre" panose="02000503000000000000" charset="0"/>
                              <a:sym typeface="+mn-ea"/>
                            </a:rPr>
                            <m:t>|</m:t>
                          </m:r>
                          <m:r>
                            <a:rPr kumimoji="0" lang="en-US" altLang="zh-CN" sz="1800" b="0" i="1" u="none" strike="noStrike" kern="1200" cap="none" spc="0" normalizeH="0" baseline="0" noProof="1">
                              <a:solidFill>
                                <a:schemeClr val="tx1"/>
                              </a:solidFill>
                              <a:latin typeface="Cambria Math" panose="02040503050406030204" pitchFamily="18" charset="0"/>
                              <a:ea typeface="+mn-ea"/>
                              <a:cs typeface="DejaVu Math TeX Gyre" panose="02000503000000000000" charset="0"/>
                              <a:sym typeface="+mn-ea"/>
                            </a:rPr>
                            <m:t>𝑝</m:t>
                          </m:r>
                          <m:r>
                            <a:rPr kumimoji="0" lang="en-US" altLang="zh-CN" sz="1800" b="0" i="1" u="none" strike="noStrike" kern="1200" cap="none" spc="0" normalizeH="0" baseline="0" noProof="1">
                              <a:solidFill>
                                <a:schemeClr val="tx1"/>
                              </a:solidFill>
                              <a:latin typeface="Cambria Math" panose="02040503050406030204" pitchFamily="18" charset="0"/>
                              <a:ea typeface="+mn-ea"/>
                              <a:cs typeface="DejaVu Math TeX Gyre" panose="02000503000000000000" charset="0"/>
                              <a:sym typeface="+mn-ea"/>
                            </a:rPr>
                            <m:t>(</m:t>
                          </m:r>
                          <m:sSubSup>
                            <m:sSubSupPr>
                              <m:ctrlPr>
                                <a:rPr kumimoji="0" lang="en-US" altLang="zh-CN" sz="1800" b="0" i="1" u="none" strike="noStrike" kern="1200" cap="none" spc="0" normalizeH="0" baseline="0" noProof="1">
                                  <a:solidFill>
                                    <a:schemeClr val="tx1"/>
                                  </a:solidFill>
                                  <a:latin typeface="Cambria Math" panose="02040503050406030204" pitchFamily="18" charset="0"/>
                                  <a:ea typeface="+mn-ea"/>
                                  <a:cs typeface="DejaVu Math TeX Gyre" panose="02000503000000000000" charset="0"/>
                                  <a:sym typeface="+mn-ea"/>
                                </a:rPr>
                              </m:ctrlPr>
                            </m:sSubSupPr>
                            <m:e>
                              <m:r>
                                <a:rPr kumimoji="0" lang="en-US" altLang="zh-CN" sz="1800" b="0" i="1" u="none" strike="noStrike" kern="1200" cap="none" spc="0" normalizeH="0" baseline="0" noProof="1">
                                  <a:solidFill>
                                    <a:schemeClr val="tx1"/>
                                  </a:solidFill>
                                  <a:latin typeface="Cambria Math" panose="02040503050406030204" pitchFamily="18" charset="0"/>
                                  <a:ea typeface="+mn-ea"/>
                                  <a:cs typeface="DejaVu Math TeX Gyre" panose="02000503000000000000" charset="0"/>
                                  <a:sym typeface="+mn-ea"/>
                                </a:rPr>
                                <m:t>𝑥</m:t>
                              </m:r>
                            </m:e>
                            <m:sub>
                              <m:r>
                                <a:rPr kumimoji="0" lang="en-US" altLang="zh-CN" sz="1800" b="0" i="1" u="none" strike="noStrike" kern="1200" cap="none" spc="0" normalizeH="0" baseline="0" noProof="1">
                                  <a:solidFill>
                                    <a:schemeClr val="tx1"/>
                                  </a:solidFill>
                                  <a:latin typeface="Cambria Math" panose="02040503050406030204" pitchFamily="18" charset="0"/>
                                  <a:ea typeface="+mn-ea"/>
                                  <a:cs typeface="DejaVu Math TeX Gyre" panose="02000503000000000000" charset="0"/>
                                  <a:sym typeface="+mn-ea"/>
                                </a:rPr>
                                <m:t>𝑝</m:t>
                              </m:r>
                            </m:sub>
                            <m:sup>
                              <m:r>
                                <a:rPr kumimoji="0" lang="en-US" altLang="zh-CN" sz="1800" b="0" i="1" u="none" strike="noStrike" kern="1200" cap="none" spc="0" normalizeH="0" baseline="0" noProof="1">
                                  <a:solidFill>
                                    <a:schemeClr val="tx1"/>
                                  </a:solidFill>
                                  <a:latin typeface="Cambria Math" panose="02040503050406030204" pitchFamily="18" charset="0"/>
                                  <a:ea typeface="+mn-ea"/>
                                  <a:cs typeface="DejaVu Math TeX Gyre" panose="02000503000000000000" charset="0"/>
                                  <a:sym typeface="+mn-ea"/>
                                </a:rPr>
                                <m:t>𝑖</m:t>
                              </m:r>
                            </m:sup>
                          </m:sSubSup>
                          <m:r>
                            <a:rPr kumimoji="0" lang="en-US" altLang="zh-CN" sz="1800" b="0" i="1" u="none" strike="noStrike" kern="1200" cap="none" spc="0" normalizeH="0" baseline="0" noProof="1">
                              <a:solidFill>
                                <a:schemeClr val="tx1"/>
                              </a:solidFill>
                              <a:latin typeface="Cambria Math" panose="02040503050406030204" pitchFamily="18" charset="0"/>
                              <a:ea typeface="+mn-ea"/>
                              <a:cs typeface="DejaVu Math TeX Gyre" panose="02000503000000000000" charset="0"/>
                              <a:sym typeface="+mn-ea"/>
                            </a:rPr>
                            <m:t>,</m:t>
                          </m:r>
                          <m:sSubSup>
                            <m:sSubSupPr>
                              <m:ctrlPr>
                                <a:rPr kumimoji="0" lang="en-US" altLang="zh-CN" sz="1800" b="0" i="1" u="none" strike="noStrike" kern="1200" cap="none" spc="0" normalizeH="0" baseline="0" noProof="1">
                                  <a:solidFill>
                                    <a:schemeClr val="tx1"/>
                                  </a:solidFill>
                                  <a:latin typeface="Cambria Math" panose="02040503050406030204" pitchFamily="18" charset="0"/>
                                  <a:ea typeface="+mn-ea"/>
                                  <a:cs typeface="DejaVu Math TeX Gyre" panose="02000503000000000000" charset="0"/>
                                  <a:sym typeface="+mn-ea"/>
                                </a:rPr>
                              </m:ctrlPr>
                            </m:sSubSupPr>
                            <m:e>
                              <m:r>
                                <a:rPr kumimoji="0" lang="en-US" altLang="zh-CN" sz="1800" b="0" i="1" u="none" strike="noStrike" kern="1200" cap="none" spc="0" normalizeH="0" baseline="0" noProof="1">
                                  <a:solidFill>
                                    <a:schemeClr val="tx1"/>
                                  </a:solidFill>
                                  <a:latin typeface="Cambria Math" panose="02040503050406030204" pitchFamily="18" charset="0"/>
                                  <a:ea typeface="+mn-ea"/>
                                  <a:cs typeface="DejaVu Math TeX Gyre" panose="02000503000000000000" charset="0"/>
                                  <a:sym typeface="+mn-ea"/>
                                </a:rPr>
                                <m:t>𝑦</m:t>
                              </m:r>
                            </m:e>
                            <m:sub>
                              <m:r>
                                <a:rPr kumimoji="0" lang="en-US" altLang="zh-CN" sz="1800" b="0" i="1" u="none" strike="noStrike" kern="1200" cap="none" spc="0" normalizeH="0" baseline="0" noProof="1">
                                  <a:solidFill>
                                    <a:schemeClr val="tx1"/>
                                  </a:solidFill>
                                  <a:latin typeface="Cambria Math" panose="02040503050406030204" pitchFamily="18" charset="0"/>
                                  <a:ea typeface="+mn-ea"/>
                                  <a:cs typeface="DejaVu Math TeX Gyre" panose="02000503000000000000" charset="0"/>
                                  <a:sym typeface="+mn-ea"/>
                                </a:rPr>
                                <m:t>𝑝</m:t>
                              </m:r>
                            </m:sub>
                            <m:sup>
                              <m:r>
                                <a:rPr kumimoji="0" lang="en-US" altLang="zh-CN" sz="1800" b="0" i="1" u="none" strike="noStrike" kern="1200" cap="none" spc="0" normalizeH="0" baseline="0" noProof="1">
                                  <a:solidFill>
                                    <a:schemeClr val="tx1"/>
                                  </a:solidFill>
                                  <a:latin typeface="Cambria Math" panose="02040503050406030204" pitchFamily="18" charset="0"/>
                                  <a:ea typeface="+mn-ea"/>
                                  <a:cs typeface="DejaVu Math TeX Gyre" panose="02000503000000000000" charset="0"/>
                                  <a:sym typeface="+mn-ea"/>
                                </a:rPr>
                                <m:t>𝑖</m:t>
                              </m:r>
                            </m:sup>
                          </m:sSubSup>
                          <m:r>
                            <a:rPr kumimoji="0" lang="en-US" altLang="zh-CN" sz="1800" b="0" i="1" u="none" strike="noStrike" kern="1200" cap="none" spc="0" normalizeH="0" baseline="0" noProof="1">
                              <a:solidFill>
                                <a:schemeClr val="tx1"/>
                              </a:solidFill>
                              <a:latin typeface="Cambria Math" panose="02040503050406030204" pitchFamily="18" charset="0"/>
                              <a:ea typeface="+mn-ea"/>
                              <a:cs typeface="DejaVu Math TeX Gyre" panose="02000503000000000000" charset="0"/>
                              <a:sym typeface="+mn-ea"/>
                            </a:rPr>
                            <m:t>)−</m:t>
                          </m:r>
                          <m:sSup>
                            <m:sSupPr>
                              <m:ctrlPr>
                                <a:rPr kumimoji="0" lang="en-US" altLang="zh-CN" sz="1800" b="0" i="1" u="none" strike="noStrike" kern="1200" cap="none" spc="0" normalizeH="0" baseline="0" noProof="1">
                                  <a:solidFill>
                                    <a:schemeClr val="tx1"/>
                                  </a:solidFill>
                                  <a:latin typeface="Cambria Math" panose="02040503050406030204" pitchFamily="18" charset="0"/>
                                  <a:ea typeface="+mn-ea"/>
                                  <a:cs typeface="DejaVu Math TeX Gyre" panose="02000503000000000000" charset="0"/>
                                  <a:sym typeface="+mn-ea"/>
                                </a:rPr>
                              </m:ctrlPr>
                            </m:sSupPr>
                            <m:e>
                              <m:r>
                                <a:rPr kumimoji="0" lang="en-US" altLang="zh-CN" sz="1800" b="0" i="1" u="none" strike="noStrike" kern="1200" cap="none" spc="0" normalizeH="0" baseline="0" noProof="1">
                                  <a:solidFill>
                                    <a:schemeClr val="tx1"/>
                                  </a:solidFill>
                                  <a:latin typeface="Cambria Math" panose="02040503050406030204" pitchFamily="18" charset="0"/>
                                  <a:ea typeface="+mn-ea"/>
                                  <a:cs typeface="DejaVu Math TeX Gyre" panose="02000503000000000000" charset="0"/>
                                  <a:sym typeface="+mn-ea"/>
                                </a:rPr>
                                <m:t>𝑝</m:t>
                              </m:r>
                            </m:e>
                            <m:sup>
                              <m:r>
                                <a:rPr kumimoji="0" lang="en-US" altLang="zh-CN" sz="1800" b="0" i="1" u="none" strike="noStrike" kern="1200" cap="none" spc="0" normalizeH="0" baseline="0" noProof="1">
                                  <a:solidFill>
                                    <a:schemeClr val="tx1"/>
                                  </a:solidFill>
                                  <a:latin typeface="Cambria Math" panose="02040503050406030204" pitchFamily="18" charset="0"/>
                                  <a:ea typeface="+mn-ea"/>
                                  <a:cs typeface="DejaVu Math TeX Gyre" panose="02000503000000000000" charset="0"/>
                                  <a:sym typeface="+mn-ea"/>
                                </a:rPr>
                                <m:t>𝑖</m:t>
                              </m:r>
                            </m:sup>
                          </m:sSup>
                          <m:sSup>
                            <m:sSupPr>
                              <m:ctrlPr>
                                <a:rPr kumimoji="0" lang="en-US" altLang="zh-CN" sz="1800" b="0" i="1" u="none" strike="noStrike" kern="1200" cap="none" spc="0" normalizeH="0" baseline="0" noProof="1">
                                  <a:solidFill>
                                    <a:schemeClr val="tx1"/>
                                  </a:solidFill>
                                  <a:latin typeface="Cambria Math" panose="02040503050406030204" pitchFamily="18" charset="0"/>
                                  <a:ea typeface="+mn-ea"/>
                                  <a:cs typeface="DejaVu Math TeX Gyre" panose="02000503000000000000" charset="0"/>
                                  <a:sym typeface="+mn-ea"/>
                                </a:rPr>
                              </m:ctrlPr>
                            </m:sSupPr>
                            <m:e>
                              <m:r>
                                <a:rPr kumimoji="0" lang="en-US" altLang="zh-CN" sz="1800" b="0" i="1" u="none" strike="noStrike" kern="1200" cap="none" spc="0" normalizeH="0" baseline="0" noProof="1">
                                  <a:solidFill>
                                    <a:schemeClr val="tx1"/>
                                  </a:solidFill>
                                  <a:latin typeface="Cambria Math" panose="02040503050406030204" pitchFamily="18" charset="0"/>
                                  <a:ea typeface="+mn-ea"/>
                                  <a:cs typeface="DejaVu Math TeX Gyre" panose="02000503000000000000" charset="0"/>
                                  <a:sym typeface="+mn-ea"/>
                                </a:rPr>
                                <m:t>|</m:t>
                              </m:r>
                            </m:e>
                            <m:sup>
                              <m:r>
                                <a:rPr kumimoji="0" lang="en-US" altLang="zh-CN" sz="1800" b="0" i="1" u="none" strike="noStrike" kern="1200" cap="none" spc="0" normalizeH="0" baseline="0" noProof="1">
                                  <a:solidFill>
                                    <a:schemeClr val="tx1"/>
                                  </a:solidFill>
                                  <a:latin typeface="Cambria Math" panose="02040503050406030204" pitchFamily="18" charset="0"/>
                                  <a:ea typeface="+mn-ea"/>
                                  <a:cs typeface="DejaVu Math TeX Gyre" panose="02000503000000000000" charset="0"/>
                                  <a:sym typeface="+mn-ea"/>
                                </a:rPr>
                                <m:t>2</m:t>
                              </m:r>
                            </m:sup>
                          </m:sSup>
                        </m:e>
                      </m:nary>
                    </m:oMath>
                  </m:oMathPara>
                </a14:m>
                <a:endParaRPr kumimoji="0" lang="en-US" altLang="zh-CN" sz="1800" b="0" i="1" u="none" strike="noStrike" kern="1200" cap="none" spc="0" normalizeH="0" baseline="0" noProof="1">
                  <a:solidFill>
                    <a:schemeClr val="tx1"/>
                  </a:solidFill>
                  <a:latin typeface="DejaVu Math TeX Gyre" panose="02000503000000000000" charset="0"/>
                  <a:ea typeface="+mn-ea"/>
                  <a:cs typeface="DejaVu Math TeX Gyre" panose="02000503000000000000" charset="0"/>
                  <a:sym typeface="+mn-ea"/>
                </a:endParaRPr>
              </a:p>
              <a:p>
                <a:pPr marL="0" marR="0" indent="0" algn="l" defTabSz="914400" rtl="0" eaLnBrk="1" fontAlgn="auto" latinLnBrk="0" hangingPunct="1">
                  <a:lnSpc>
                    <a:spcPct val="100000"/>
                  </a:lnSpc>
                  <a:spcBef>
                    <a:spcPts val="1000"/>
                  </a:spcBef>
                  <a:spcAft>
                    <a:spcPct val="0"/>
                  </a:spcAft>
                  <a:buClrTx/>
                  <a:buSzTx/>
                  <a:buFont typeface="Arial" panose="02080604020202020204" pitchFamily="34" charset="0"/>
                  <a:buNone/>
                </a:pPr>
                <a:endParaRPr kumimoji="0" lang="en-US" altLang="zh-CN" sz="1800" b="0" i="1" u="none" strike="noStrike" kern="1200" cap="none" spc="0" normalizeH="0" baseline="0" noProof="1">
                  <a:solidFill>
                    <a:schemeClr val="tx1"/>
                  </a:solidFill>
                  <a:latin typeface="Cambria Math" panose="02040503050406030204" pitchFamily="18" charset="0"/>
                  <a:ea typeface="+mn-ea"/>
                  <a:cs typeface="DejaVu Math TeX Gyre" panose="02000503000000000000" charset="0"/>
                  <a:sym typeface="+mn-ea"/>
                </a:endParaRPr>
              </a:p>
              <a:p>
                <a:pPr marL="0" marR="0" indent="0" algn="l" defTabSz="914400" rtl="0" eaLnBrk="1" fontAlgn="auto" latinLnBrk="0" hangingPunct="1">
                  <a:lnSpc>
                    <a:spcPct val="100000"/>
                  </a:lnSpc>
                  <a:spcBef>
                    <a:spcPts val="1000"/>
                  </a:spcBef>
                  <a:spcAft>
                    <a:spcPct val="0"/>
                  </a:spcAft>
                  <a:buClrTx/>
                  <a:buSzTx/>
                  <a:buFont typeface="Arial" panose="02080604020202020204" pitchFamily="34" charset="0"/>
                  <a:buNone/>
                </a:pPr>
                <a14:m>
                  <m:oMathPara xmlns:m="http://schemas.openxmlformats.org/officeDocument/2006/math">
                    <m:oMathParaPr>
                      <m:jc m:val="left"/>
                    </m:oMathParaPr>
                    <m:oMath xmlns:m="http://schemas.openxmlformats.org/officeDocument/2006/math">
                      <m:sSub>
                        <m:sSubPr>
                          <m:ctrlPr>
                            <a:rPr kumimoji="0" lang="en-US" altLang="zh-CN" sz="1800" b="0" i="1" u="none" strike="noStrike" kern="1200" cap="none" spc="0" normalizeH="0" baseline="0" noProof="1">
                              <a:solidFill>
                                <a:schemeClr val="tx1"/>
                              </a:solidFill>
                              <a:latin typeface="Cambria Math" panose="02040503050406030204" pitchFamily="18" charset="0"/>
                              <a:ea typeface="+mn-ea"/>
                              <a:cs typeface="DejaVu Math TeX Gyre" panose="02000503000000000000" charset="0"/>
                              <a:sym typeface="+mn-ea"/>
                            </a:rPr>
                          </m:ctrlPr>
                        </m:sSubPr>
                        <m:e>
                          <m:r>
                            <a:rPr kumimoji="0" lang="en-US" altLang="zh-CN" sz="1800" b="0" i="1" u="none" strike="noStrike" kern="1200" cap="none" spc="0" normalizeH="0" baseline="0" noProof="1">
                              <a:solidFill>
                                <a:schemeClr val="tx1"/>
                              </a:solidFill>
                              <a:latin typeface="Cambria Math" panose="02040503050406030204" pitchFamily="18" charset="0"/>
                              <a:ea typeface="+mn-ea"/>
                              <a:cs typeface="DejaVu Math TeX Gyre" panose="02000503000000000000" charset="0"/>
                              <a:sym typeface="+mn-ea"/>
                            </a:rPr>
                            <m:t>𝑀𝑆𝐸</m:t>
                          </m:r>
                        </m:e>
                        <m:sub>
                          <m:r>
                            <a:rPr kumimoji="0" lang="en-US" altLang="zh-CN" sz="1800" b="0" i="1" u="none" strike="noStrike" kern="1200" cap="none" spc="0" normalizeH="0" baseline="0" noProof="1">
                              <a:solidFill>
                                <a:schemeClr val="tx1"/>
                              </a:solidFill>
                              <a:latin typeface="Cambria Math" panose="02040503050406030204" pitchFamily="18" charset="0"/>
                              <a:ea typeface="+mn-ea"/>
                              <a:cs typeface="DejaVu Math TeX Gyre" panose="02000503000000000000" charset="0"/>
                              <a:sym typeface="+mn-ea"/>
                            </a:rPr>
                            <m:t>𝑓</m:t>
                          </m:r>
                        </m:sub>
                      </m:sSub>
                      <m:r>
                        <a:rPr kumimoji="0" lang="en-US" altLang="zh-CN" sz="1800" b="0" i="1" u="none" strike="noStrike" kern="1200" cap="none" spc="0" normalizeH="0" baseline="0" noProof="1">
                          <a:solidFill>
                            <a:schemeClr val="tx1"/>
                          </a:solidFill>
                          <a:latin typeface="Cambria Math" panose="02040503050406030204" pitchFamily="18" charset="0"/>
                          <a:ea typeface="+mn-ea"/>
                          <a:cs typeface="DejaVu Math TeX Gyre" panose="02000503000000000000" charset="0"/>
                          <a:sym typeface="+mn-ea"/>
                        </a:rPr>
                        <m:t>=</m:t>
                      </m:r>
                      <m:f>
                        <m:fPr>
                          <m:ctrlPr>
                            <a:rPr kumimoji="0" lang="en-US" altLang="zh-CN" sz="1800" b="0" i="1" u="none" strike="noStrike" kern="1200" cap="none" spc="0" normalizeH="0" baseline="0" noProof="1">
                              <a:solidFill>
                                <a:schemeClr val="tx1"/>
                              </a:solidFill>
                              <a:latin typeface="Cambria Math" panose="02040503050406030204" pitchFamily="18" charset="0"/>
                              <a:ea typeface="+mn-ea"/>
                              <a:cs typeface="DejaVu Math TeX Gyre" panose="02000503000000000000" charset="0"/>
                              <a:sym typeface="+mn-ea"/>
                            </a:rPr>
                          </m:ctrlPr>
                        </m:fPr>
                        <m:num>
                          <m:r>
                            <a:rPr kumimoji="0" lang="en-US" altLang="zh-CN" sz="1800" b="0" i="1" u="none" strike="noStrike" kern="1200" cap="none" spc="0" normalizeH="0" baseline="0" noProof="1">
                              <a:solidFill>
                                <a:schemeClr val="tx1"/>
                              </a:solidFill>
                              <a:latin typeface="Cambria Math" panose="02040503050406030204" pitchFamily="18" charset="0"/>
                              <a:ea typeface="+mn-ea"/>
                              <a:cs typeface="DejaVu Math TeX Gyre" panose="02000503000000000000" charset="0"/>
                              <a:sym typeface="+mn-ea"/>
                            </a:rPr>
                            <m:t>1</m:t>
                          </m:r>
                        </m:num>
                        <m:den>
                          <m:sSub>
                            <m:sSubPr>
                              <m:ctrlPr>
                                <a:rPr kumimoji="0" lang="en-US" altLang="zh-CN" sz="1800" b="0" i="1" u="none" strike="noStrike" kern="1200" cap="none" spc="0" normalizeH="0" baseline="0" noProof="1">
                                  <a:solidFill>
                                    <a:schemeClr val="tx1"/>
                                  </a:solidFill>
                                  <a:latin typeface="Cambria Math" panose="02040503050406030204" pitchFamily="18" charset="0"/>
                                  <a:ea typeface="+mn-ea"/>
                                  <a:cs typeface="DejaVu Math TeX Gyre" panose="02000503000000000000" charset="0"/>
                                  <a:sym typeface="+mn-ea"/>
                                </a:rPr>
                              </m:ctrlPr>
                            </m:sSubPr>
                            <m:e>
                              <m:r>
                                <a:rPr kumimoji="0" lang="en-US" altLang="zh-CN" sz="1800" b="0" i="1" u="none" strike="noStrike" kern="1200" cap="none" spc="0" normalizeH="0" baseline="0" noProof="1">
                                  <a:solidFill>
                                    <a:schemeClr val="tx1"/>
                                  </a:solidFill>
                                  <a:latin typeface="Cambria Math" panose="02040503050406030204" pitchFamily="18" charset="0"/>
                                  <a:ea typeface="+mn-ea"/>
                                  <a:cs typeface="DejaVu Math TeX Gyre" panose="02000503000000000000" charset="0"/>
                                  <a:sym typeface="+mn-ea"/>
                                </a:rPr>
                                <m:t>𝑁</m:t>
                              </m:r>
                            </m:e>
                            <m:sub>
                              <m:r>
                                <a:rPr kumimoji="0" lang="en-US" altLang="zh-CN" sz="1800" b="0" i="1" u="none" strike="noStrike" kern="1200" cap="none" spc="0" normalizeH="0" baseline="0" noProof="1">
                                  <a:solidFill>
                                    <a:schemeClr val="tx1"/>
                                  </a:solidFill>
                                  <a:latin typeface="Cambria Math" panose="02040503050406030204" pitchFamily="18" charset="0"/>
                                  <a:ea typeface="+mn-ea"/>
                                  <a:cs typeface="DejaVu Math TeX Gyre" panose="02000503000000000000" charset="0"/>
                                  <a:sym typeface="+mn-ea"/>
                                </a:rPr>
                                <m:t>𝑓</m:t>
                              </m:r>
                            </m:sub>
                          </m:sSub>
                        </m:den>
                      </m:f>
                      <m:nary>
                        <m:naryPr>
                          <m:chr m:val="∑"/>
                          <m:limLoc m:val="undOvr"/>
                          <m:ctrlPr>
                            <a:rPr kumimoji="0" lang="en-US" altLang="zh-CN" sz="1800" b="0" i="1" u="none" strike="noStrike" kern="1200" cap="none" spc="0" normalizeH="0" baseline="0" noProof="1">
                              <a:solidFill>
                                <a:schemeClr val="tx1"/>
                              </a:solidFill>
                              <a:latin typeface="Cambria Math" panose="02040503050406030204" pitchFamily="18" charset="0"/>
                              <a:ea typeface="+mn-ea"/>
                              <a:cs typeface="DejaVu Math TeX Gyre" panose="02000503000000000000" charset="0"/>
                              <a:sym typeface="+mn-ea"/>
                            </a:rPr>
                          </m:ctrlPr>
                        </m:naryPr>
                        <m:sub>
                          <m:r>
                            <a:rPr kumimoji="0" lang="en-US" altLang="zh-CN" sz="1800" b="0" i="1" u="none" strike="noStrike" kern="1200" cap="none" spc="0" normalizeH="0" baseline="0" noProof="1">
                              <a:solidFill>
                                <a:schemeClr val="tx1"/>
                              </a:solidFill>
                              <a:latin typeface="Cambria Math" panose="02040503050406030204" pitchFamily="18" charset="0"/>
                              <a:ea typeface="+mn-ea"/>
                              <a:cs typeface="DejaVu Math TeX Gyre" panose="02000503000000000000" charset="0"/>
                              <a:sym typeface="+mn-ea"/>
                            </a:rPr>
                            <m:t>𝑖</m:t>
                          </m:r>
                          <m:r>
                            <a:rPr kumimoji="0" lang="en-US" altLang="zh-CN" sz="1800" b="0" i="1" u="none" strike="noStrike" kern="1200" cap="none" spc="0" normalizeH="0" baseline="0" noProof="1">
                              <a:solidFill>
                                <a:schemeClr val="tx1"/>
                              </a:solidFill>
                              <a:latin typeface="Cambria Math" panose="02040503050406030204" pitchFamily="18" charset="0"/>
                              <a:ea typeface="+mn-ea"/>
                              <a:cs typeface="DejaVu Math TeX Gyre" panose="02000503000000000000" charset="0"/>
                              <a:sym typeface="+mn-ea"/>
                            </a:rPr>
                            <m:t>=1</m:t>
                          </m:r>
                        </m:sub>
                        <m:sup>
                          <m:sSub>
                            <m:sSubPr>
                              <m:ctrlPr>
                                <a:rPr kumimoji="0" lang="en-US" altLang="zh-CN" sz="1800" b="0" i="1" u="none" strike="noStrike" kern="1200" cap="none" spc="0" normalizeH="0" baseline="0" noProof="1">
                                  <a:solidFill>
                                    <a:schemeClr val="tx1"/>
                                  </a:solidFill>
                                  <a:latin typeface="Cambria Math" panose="02040503050406030204" pitchFamily="18" charset="0"/>
                                  <a:ea typeface="+mn-ea"/>
                                  <a:cs typeface="DejaVu Math TeX Gyre" panose="02000503000000000000" charset="0"/>
                                  <a:sym typeface="+mn-ea"/>
                                </a:rPr>
                              </m:ctrlPr>
                            </m:sSubPr>
                            <m:e>
                              <m:r>
                                <a:rPr kumimoji="0" lang="en-US" altLang="zh-CN" sz="1800" b="0" i="1" u="none" strike="noStrike" kern="1200" cap="none" spc="0" normalizeH="0" baseline="0" noProof="1">
                                  <a:solidFill>
                                    <a:schemeClr val="tx1"/>
                                  </a:solidFill>
                                  <a:latin typeface="Cambria Math" panose="02040503050406030204" pitchFamily="18" charset="0"/>
                                  <a:ea typeface="+mn-ea"/>
                                  <a:cs typeface="DejaVu Math TeX Gyre" panose="02000503000000000000" charset="0"/>
                                  <a:sym typeface="+mn-ea"/>
                                </a:rPr>
                                <m:t>𝑁</m:t>
                              </m:r>
                            </m:e>
                            <m:sub>
                              <m:r>
                                <a:rPr kumimoji="0" lang="en-US" altLang="zh-CN" sz="1800" b="0" i="1" u="none" strike="noStrike" kern="1200" cap="none" spc="0" normalizeH="0" baseline="0" noProof="1">
                                  <a:solidFill>
                                    <a:schemeClr val="tx1"/>
                                  </a:solidFill>
                                  <a:latin typeface="Cambria Math" panose="02040503050406030204" pitchFamily="18" charset="0"/>
                                  <a:ea typeface="+mn-ea"/>
                                  <a:cs typeface="DejaVu Math TeX Gyre" panose="02000503000000000000" charset="0"/>
                                  <a:sym typeface="+mn-ea"/>
                                </a:rPr>
                                <m:t>𝑓</m:t>
                              </m:r>
                            </m:sub>
                          </m:sSub>
                        </m:sup>
                        <m:e>
                          <m:r>
                            <a:rPr kumimoji="0" lang="en-US" altLang="zh-CN" sz="1800" b="0" i="1" u="none" strike="noStrike" kern="1200" cap="none" spc="0" normalizeH="0" baseline="0" noProof="1">
                              <a:solidFill>
                                <a:schemeClr val="tx1"/>
                              </a:solidFill>
                              <a:latin typeface="Cambria Math" panose="02040503050406030204" pitchFamily="18" charset="0"/>
                              <a:ea typeface="+mn-ea"/>
                              <a:cs typeface="DejaVu Math TeX Gyre" panose="02000503000000000000" charset="0"/>
                              <a:sym typeface="+mn-ea"/>
                            </a:rPr>
                            <m:t>|</m:t>
                          </m:r>
                          <m:r>
                            <a:rPr kumimoji="0" lang="en-US" altLang="zh-CN" sz="1800" b="0" i="1" u="none" strike="noStrike" kern="1200" cap="none" spc="0" normalizeH="0" baseline="0" noProof="1">
                              <a:solidFill>
                                <a:schemeClr val="tx1"/>
                              </a:solidFill>
                              <a:latin typeface="Cambria Math" panose="02040503050406030204" pitchFamily="18" charset="0"/>
                              <a:ea typeface="+mn-ea"/>
                              <a:cs typeface="DejaVu Math TeX Gyre" panose="02000503000000000000" charset="0"/>
                              <a:sym typeface="+mn-ea"/>
                            </a:rPr>
                            <m:t>𝑓</m:t>
                          </m:r>
                          <m:r>
                            <a:rPr kumimoji="0" lang="en-US" altLang="zh-CN" sz="1800" b="0" i="1" u="none" strike="noStrike" kern="1200" cap="none" spc="0" normalizeH="0" baseline="0" noProof="1">
                              <a:solidFill>
                                <a:schemeClr val="tx1"/>
                              </a:solidFill>
                              <a:latin typeface="Cambria Math" panose="02040503050406030204" pitchFamily="18" charset="0"/>
                              <a:ea typeface="+mn-ea"/>
                              <a:cs typeface="DejaVu Math TeX Gyre" panose="02000503000000000000" charset="0"/>
                              <a:sym typeface="+mn-ea"/>
                            </a:rPr>
                            <m:t>(</m:t>
                          </m:r>
                          <m:sSubSup>
                            <m:sSubSupPr>
                              <m:ctrlPr>
                                <a:rPr kumimoji="0" lang="en-US" altLang="zh-CN" sz="1800" b="0" i="1" u="none" strike="noStrike" kern="1200" cap="none" spc="0" normalizeH="0" baseline="0" noProof="1">
                                  <a:solidFill>
                                    <a:schemeClr val="tx1"/>
                                  </a:solidFill>
                                  <a:latin typeface="Cambria Math" panose="02040503050406030204" pitchFamily="18" charset="0"/>
                                  <a:ea typeface="+mn-ea"/>
                                  <a:cs typeface="DejaVu Math TeX Gyre" panose="02000503000000000000" charset="0"/>
                                  <a:sym typeface="+mn-ea"/>
                                </a:rPr>
                              </m:ctrlPr>
                            </m:sSubSupPr>
                            <m:e>
                              <m:r>
                                <a:rPr kumimoji="0" lang="en-US" altLang="zh-CN" sz="1800" b="0" i="1" u="none" strike="noStrike" kern="1200" cap="none" spc="0" normalizeH="0" baseline="0" noProof="1">
                                  <a:solidFill>
                                    <a:schemeClr val="tx1"/>
                                  </a:solidFill>
                                  <a:latin typeface="Cambria Math" panose="02040503050406030204" pitchFamily="18" charset="0"/>
                                  <a:ea typeface="+mn-ea"/>
                                  <a:cs typeface="DejaVu Math TeX Gyre" panose="02000503000000000000" charset="0"/>
                                  <a:sym typeface="+mn-ea"/>
                                </a:rPr>
                                <m:t>𝑥</m:t>
                              </m:r>
                            </m:e>
                            <m:sub>
                              <m:r>
                                <a:rPr kumimoji="0" lang="en-US" altLang="zh-CN" sz="1800" b="0" i="1" u="none" strike="noStrike" kern="1200" cap="none" spc="0" normalizeH="0" baseline="0" noProof="1">
                                  <a:solidFill>
                                    <a:schemeClr val="tx1"/>
                                  </a:solidFill>
                                  <a:latin typeface="Cambria Math" panose="02040503050406030204" pitchFamily="18" charset="0"/>
                                  <a:ea typeface="+mn-ea"/>
                                  <a:cs typeface="DejaVu Math TeX Gyre" panose="02000503000000000000" charset="0"/>
                                  <a:sym typeface="+mn-ea"/>
                                </a:rPr>
                                <m:t>𝑓</m:t>
                              </m:r>
                            </m:sub>
                            <m:sup>
                              <m:r>
                                <a:rPr kumimoji="0" lang="en-US" altLang="zh-CN" sz="1800" b="0" i="1" u="none" strike="noStrike" kern="1200" cap="none" spc="0" normalizeH="0" baseline="0" noProof="1">
                                  <a:solidFill>
                                    <a:schemeClr val="tx1"/>
                                  </a:solidFill>
                                  <a:latin typeface="Cambria Math" panose="02040503050406030204" pitchFamily="18" charset="0"/>
                                  <a:ea typeface="+mn-ea"/>
                                  <a:cs typeface="DejaVu Math TeX Gyre" panose="02000503000000000000" charset="0"/>
                                  <a:sym typeface="+mn-ea"/>
                                </a:rPr>
                                <m:t>𝑖</m:t>
                              </m:r>
                            </m:sup>
                          </m:sSubSup>
                          <m:r>
                            <a:rPr kumimoji="0" lang="en-US" altLang="zh-CN" sz="1800" b="0" i="1" u="none" strike="noStrike" kern="1200" cap="none" spc="0" normalizeH="0" baseline="0" noProof="1">
                              <a:solidFill>
                                <a:schemeClr val="tx1"/>
                              </a:solidFill>
                              <a:latin typeface="Cambria Math" panose="02040503050406030204" pitchFamily="18" charset="0"/>
                              <a:ea typeface="+mn-ea"/>
                              <a:cs typeface="DejaVu Math TeX Gyre" panose="02000503000000000000" charset="0"/>
                              <a:sym typeface="+mn-ea"/>
                            </a:rPr>
                            <m:t>,</m:t>
                          </m:r>
                          <m:sSubSup>
                            <m:sSubSupPr>
                              <m:ctrlPr>
                                <a:rPr kumimoji="0" lang="en-US" altLang="zh-CN" sz="1800" b="0" i="1" u="none" strike="noStrike" kern="1200" cap="none" spc="0" normalizeH="0" baseline="0" noProof="1">
                                  <a:solidFill>
                                    <a:schemeClr val="tx1"/>
                                  </a:solidFill>
                                  <a:latin typeface="Cambria Math" panose="02040503050406030204" pitchFamily="18" charset="0"/>
                                  <a:ea typeface="+mn-ea"/>
                                  <a:cs typeface="DejaVu Math TeX Gyre" panose="02000503000000000000" charset="0"/>
                                  <a:sym typeface="+mn-ea"/>
                                </a:rPr>
                              </m:ctrlPr>
                            </m:sSubSupPr>
                            <m:e>
                              <m:r>
                                <a:rPr kumimoji="0" lang="en-US" altLang="zh-CN" sz="1800" b="0" i="1" u="none" strike="noStrike" kern="1200" cap="none" spc="0" normalizeH="0" baseline="0" noProof="1">
                                  <a:solidFill>
                                    <a:schemeClr val="tx1"/>
                                  </a:solidFill>
                                  <a:latin typeface="Cambria Math" panose="02040503050406030204" pitchFamily="18" charset="0"/>
                                  <a:ea typeface="+mn-ea"/>
                                  <a:cs typeface="DejaVu Math TeX Gyre" panose="02000503000000000000" charset="0"/>
                                  <a:sym typeface="+mn-ea"/>
                                </a:rPr>
                                <m:t>𝑦</m:t>
                              </m:r>
                            </m:e>
                            <m:sub>
                              <m:r>
                                <a:rPr kumimoji="0" lang="en-US" altLang="zh-CN" sz="1800" b="0" i="1" u="none" strike="noStrike" kern="1200" cap="none" spc="0" normalizeH="0" baseline="0" noProof="1">
                                  <a:solidFill>
                                    <a:schemeClr val="tx1"/>
                                  </a:solidFill>
                                  <a:latin typeface="Cambria Math" panose="02040503050406030204" pitchFamily="18" charset="0"/>
                                  <a:ea typeface="+mn-ea"/>
                                  <a:cs typeface="DejaVu Math TeX Gyre" panose="02000503000000000000" charset="0"/>
                                  <a:sym typeface="+mn-ea"/>
                                </a:rPr>
                                <m:t>𝑓</m:t>
                              </m:r>
                            </m:sub>
                            <m:sup>
                              <m:r>
                                <a:rPr kumimoji="0" lang="en-US" altLang="zh-CN" sz="1800" b="0" i="1" u="none" strike="noStrike" kern="1200" cap="none" spc="0" normalizeH="0" baseline="0" noProof="1">
                                  <a:solidFill>
                                    <a:schemeClr val="tx1"/>
                                  </a:solidFill>
                                  <a:latin typeface="Cambria Math" panose="02040503050406030204" pitchFamily="18" charset="0"/>
                                  <a:ea typeface="+mn-ea"/>
                                  <a:cs typeface="DejaVu Math TeX Gyre" panose="02000503000000000000" charset="0"/>
                                  <a:sym typeface="+mn-ea"/>
                                </a:rPr>
                                <m:t>𝑖</m:t>
                              </m:r>
                            </m:sup>
                          </m:sSubSup>
                          <m:r>
                            <a:rPr kumimoji="0" lang="en-US" altLang="zh-CN" sz="1800" b="0" i="1" u="none" strike="noStrike" kern="1200" cap="none" spc="0" normalizeH="0" baseline="0" noProof="1">
                              <a:solidFill>
                                <a:schemeClr val="tx1"/>
                              </a:solidFill>
                              <a:latin typeface="Cambria Math" panose="02040503050406030204" pitchFamily="18" charset="0"/>
                              <a:ea typeface="+mn-ea"/>
                              <a:cs typeface="DejaVu Math TeX Gyre" panose="02000503000000000000" charset="0"/>
                              <a:sym typeface="+mn-ea"/>
                            </a:rPr>
                            <m:t>)</m:t>
                          </m:r>
                          <m:sSup>
                            <m:sSupPr>
                              <m:ctrlPr>
                                <a:rPr kumimoji="0" lang="en-US" altLang="zh-CN" sz="1800" b="0" i="1" u="none" strike="noStrike" kern="1200" cap="none" spc="0" normalizeH="0" baseline="0" noProof="1">
                                  <a:solidFill>
                                    <a:schemeClr val="tx1"/>
                                  </a:solidFill>
                                  <a:latin typeface="Cambria Math" panose="02040503050406030204" pitchFamily="18" charset="0"/>
                                  <a:ea typeface="+mn-ea"/>
                                  <a:cs typeface="DejaVu Math TeX Gyre" panose="02000503000000000000" charset="0"/>
                                  <a:sym typeface="+mn-ea"/>
                                </a:rPr>
                              </m:ctrlPr>
                            </m:sSupPr>
                            <m:e>
                              <m:r>
                                <a:rPr kumimoji="0" lang="en-US" altLang="zh-CN" sz="1800" b="0" i="1" u="none" strike="noStrike" kern="1200" cap="none" spc="0" normalizeH="0" baseline="0" noProof="1">
                                  <a:solidFill>
                                    <a:schemeClr val="tx1"/>
                                  </a:solidFill>
                                  <a:latin typeface="Cambria Math" panose="02040503050406030204" pitchFamily="18" charset="0"/>
                                  <a:ea typeface="+mn-ea"/>
                                  <a:cs typeface="DejaVu Math TeX Gyre" panose="02000503000000000000" charset="0"/>
                                  <a:sym typeface="+mn-ea"/>
                                </a:rPr>
                                <m:t>|</m:t>
                              </m:r>
                            </m:e>
                            <m:sup>
                              <m:r>
                                <a:rPr kumimoji="0" lang="en-US" altLang="zh-CN" sz="1800" b="0" i="1" u="none" strike="noStrike" kern="1200" cap="none" spc="0" normalizeH="0" baseline="0" noProof="1">
                                  <a:solidFill>
                                    <a:schemeClr val="tx1"/>
                                  </a:solidFill>
                                  <a:latin typeface="Cambria Math" panose="02040503050406030204" pitchFamily="18" charset="0"/>
                                  <a:ea typeface="+mn-ea"/>
                                  <a:cs typeface="DejaVu Math TeX Gyre" panose="02000503000000000000" charset="0"/>
                                  <a:sym typeface="+mn-ea"/>
                                </a:rPr>
                                <m:t>2</m:t>
                              </m:r>
                            </m:sup>
                          </m:sSup>
                        </m:e>
                      </m:nary>
                    </m:oMath>
                  </m:oMathPara>
                </a14:m>
                <a:endParaRPr kumimoji="0" lang="en-US" altLang="zh-CN" sz="1800" b="0" i="1" u="none" strike="noStrike" kern="1200" cap="none" spc="0" normalizeH="0" baseline="0" noProof="1">
                  <a:solidFill>
                    <a:schemeClr val="tx1"/>
                  </a:solidFill>
                  <a:latin typeface="DejaVu Math TeX Gyre" panose="02000503000000000000" charset="0"/>
                  <a:ea typeface="+mn-ea"/>
                  <a:cs typeface="DejaVu Math TeX Gyre" panose="02000503000000000000" charset="0"/>
                  <a:sym typeface="+mn-ea"/>
                </a:endParaRPr>
              </a:p>
              <a:p>
                <a:pPr marL="0" marR="0" indent="0" algn="l" defTabSz="914400" rtl="0" eaLnBrk="1" fontAlgn="auto" latinLnBrk="0" hangingPunct="1">
                  <a:lnSpc>
                    <a:spcPct val="100000"/>
                  </a:lnSpc>
                  <a:spcBef>
                    <a:spcPts val="1000"/>
                  </a:spcBef>
                  <a:spcAft>
                    <a:spcPct val="0"/>
                  </a:spcAft>
                  <a:buClrTx/>
                  <a:buSzTx/>
                  <a:buFont typeface="Arial" panose="02080604020202020204" pitchFamily="34" charset="0"/>
                  <a:buNone/>
                </a:pPr>
                <a:endParaRPr kumimoji="0" lang="en-US" altLang="en-US" sz="1800" b="0" i="0" u="none" strike="noStrike" kern="1200" cap="none" spc="0" normalizeH="0" baseline="0" noProof="1">
                  <a:solidFill>
                    <a:schemeClr val="tx1"/>
                  </a:solidFill>
                  <a:latin typeface="+mn-lt"/>
                  <a:ea typeface="+mn-ea"/>
                  <a:cs typeface="+mn-cs"/>
                  <a:sym typeface="+mn-ea"/>
                </a:endParaRPr>
              </a:p>
            </p:txBody>
          </p:sp>
        </mc:Choice>
        <mc:Fallback xmlns="">
          <p:sp>
            <p:nvSpPr>
              <p:cNvPr id="26" name="Content Placeholder 25"/>
              <p:cNvSpPr>
                <a:spLocks noGrp="1" noRot="1" noChangeAspect="1" noMove="1" noResize="1" noEditPoints="1" noAdjustHandles="1" noChangeArrowheads="1" noChangeShapeType="1" noTextEdit="1"/>
              </p:cNvSpPr>
              <p:nvPr>
                <p:ph sz="half" idx="2"/>
              </p:nvPr>
            </p:nvSpPr>
            <p:spPr>
              <a:xfrm>
                <a:off x="7586350" y="1489749"/>
                <a:ext cx="3732579" cy="3237234"/>
              </a:xfrm>
              <a:blipFill>
                <a:blip r:embed="rId4"/>
                <a:stretch>
                  <a:fillRect/>
                </a:stretch>
              </a:blipFill>
              <a:ln>
                <a:solidFill>
                  <a:schemeClr val="accent5">
                    <a:lumMod val="75000"/>
                  </a:schemeClr>
                </a:solidFill>
              </a:ln>
            </p:spPr>
            <p:txBody>
              <a:bodyPr/>
              <a:lstStyle/>
              <a:p>
                <a:r>
                  <a:rPr lang="zh-CN" altLang="en-US">
                    <a:noFill/>
                  </a:rPr>
                  <a:t> </a:t>
                </a:r>
              </a:p>
            </p:txBody>
          </p:sp>
        </mc:Fallback>
      </mc:AlternateContent>
      <p:sp>
        <p:nvSpPr>
          <p:cNvPr id="2" name="灯片编号占位符 1">
            <a:extLst>
              <a:ext uri="{FF2B5EF4-FFF2-40B4-BE49-F238E27FC236}">
                <a16:creationId xmlns:a16="http://schemas.microsoft.com/office/drawing/2014/main" id="{98199123-3F67-4F98-AE01-0CAA42A10413}"/>
              </a:ext>
            </a:extLst>
          </p:cNvPr>
          <p:cNvSpPr>
            <a:spLocks noGrp="1"/>
          </p:cNvSpPr>
          <p:nvPr>
            <p:ph type="sldNum" sz="quarter" idx="12"/>
          </p:nvPr>
        </p:nvSpPr>
        <p:spPr/>
        <p:txBody>
          <a:bodyPr/>
          <a:lstStyle/>
          <a:p>
            <a:fld id="{49AE70B2-8BF9-45C0-BB95-33D1B9D3A854}" type="slidenum">
              <a:rPr lang="zh-CN" altLang="en-US" smtClean="0"/>
              <a:t>10</a:t>
            </a:fld>
            <a:endParaRPr lang="zh-CN" altLang="en-US" dirty="0"/>
          </a:p>
        </p:txBody>
      </p:sp>
      <p:sp>
        <p:nvSpPr>
          <p:cNvPr id="3" name="文本框 2">
            <a:extLst>
              <a:ext uri="{FF2B5EF4-FFF2-40B4-BE49-F238E27FC236}">
                <a16:creationId xmlns:a16="http://schemas.microsoft.com/office/drawing/2014/main" id="{8DE93DFF-3FEA-4D78-B14D-9767C98E848A}"/>
              </a:ext>
            </a:extLst>
          </p:cNvPr>
          <p:cNvSpPr txBox="1"/>
          <p:nvPr/>
        </p:nvSpPr>
        <p:spPr>
          <a:xfrm>
            <a:off x="736600" y="6298684"/>
            <a:ext cx="8248000" cy="369332"/>
          </a:xfrm>
          <a:prstGeom prst="rect">
            <a:avLst/>
          </a:prstGeom>
          <a:noFill/>
        </p:spPr>
        <p:txBody>
          <a:bodyPr wrap="square" rtlCol="0">
            <a:spAutoFit/>
          </a:bodyPr>
          <a:lstStyle/>
          <a:p>
            <a:r>
              <a:rPr lang="en-US" altLang="zh-CN" sz="1800" b="1" dirty="0">
                <a:effectLst/>
                <a:latin typeface="Times New Roman" panose="02020603050405020304" charset="0"/>
                <a:cs typeface="Times New Roman" panose="02020603050405020304" charset="0"/>
                <a:sym typeface="+mn-ea"/>
              </a:rPr>
              <a:t>Ref</a:t>
            </a:r>
            <a:r>
              <a:rPr lang="zh-CN" altLang="en-US" sz="1800" dirty="0">
                <a:effectLst/>
                <a:latin typeface="Times New Roman" panose="02020603050405020304" charset="0"/>
                <a:cs typeface="Times New Roman" panose="02020603050405020304" charset="0"/>
                <a:sym typeface="+mn-ea"/>
              </a:rPr>
              <a:t>：</a:t>
            </a:r>
            <a:r>
              <a:rPr lang="en-US" altLang="zh-CN" sz="1600" dirty="0">
                <a:effectLst/>
                <a:latin typeface="Times New Roman" panose="02020603050405020304" charset="0"/>
                <a:cs typeface="Times New Roman" panose="02020603050405020304" charset="0"/>
                <a:sym typeface="+mn-ea"/>
              </a:rPr>
              <a:t>M. </a:t>
            </a:r>
            <a:r>
              <a:rPr lang="en-US" altLang="zh-CN" sz="1600" dirty="0" err="1">
                <a:effectLst/>
                <a:latin typeface="Times New Roman" panose="02020603050405020304" charset="0"/>
                <a:cs typeface="Times New Roman" panose="02020603050405020304" charset="0"/>
                <a:sym typeface="+mn-ea"/>
              </a:rPr>
              <a:t>Raissi</a:t>
            </a:r>
            <a:r>
              <a:rPr lang="en-US" altLang="zh-CN" sz="1600" dirty="0">
                <a:effectLst/>
                <a:latin typeface="Times New Roman" panose="02020603050405020304" charset="0"/>
                <a:cs typeface="Times New Roman" panose="02020603050405020304" charset="0"/>
                <a:sym typeface="+mn-ea"/>
              </a:rPr>
              <a:t> et. </a:t>
            </a:r>
            <a:r>
              <a:rPr lang="en-US" altLang="zh-CN" sz="1600" dirty="0">
                <a:latin typeface="Times New Roman" panose="02020603050405020304" charset="0"/>
                <a:cs typeface="Times New Roman" panose="02020603050405020304" charset="0"/>
                <a:sym typeface="+mn-ea"/>
              </a:rPr>
              <a:t>2017 and </a:t>
            </a:r>
            <a:r>
              <a:rPr lang="en-US" altLang="zh-CN" sz="1600" dirty="0" err="1">
                <a:latin typeface="Times New Roman" panose="02020603050405020304" charset="0"/>
                <a:cs typeface="Times New Roman" panose="02020603050405020304" charset="0"/>
                <a:sym typeface="+mn-ea"/>
              </a:rPr>
              <a:t>Sirignano</a:t>
            </a:r>
            <a:r>
              <a:rPr lang="en-US" altLang="zh-CN" sz="1600" dirty="0">
                <a:latin typeface="Times New Roman" panose="02020603050405020304" charset="0"/>
                <a:cs typeface="Times New Roman" panose="02020603050405020304" charset="0"/>
                <a:sym typeface="+mn-ea"/>
              </a:rPr>
              <a:t> et. 2018.</a:t>
            </a:r>
            <a:r>
              <a:rPr lang="zh-CN" altLang="en-US" sz="1600" dirty="0">
                <a:latin typeface="Times New Roman" panose="02020603050405020304" charset="0"/>
                <a:cs typeface="Times New Roman" panose="02020603050405020304" charset="0"/>
                <a:sym typeface="+mn-ea"/>
              </a:rPr>
              <a:t> 对于某些经典的</a:t>
            </a:r>
            <a:r>
              <a:rPr lang="en-US" altLang="zh-CN" sz="1600" dirty="0">
                <a:latin typeface="Times New Roman" panose="02020603050405020304" charset="0"/>
                <a:cs typeface="Times New Roman" panose="02020603050405020304" charset="0"/>
                <a:sym typeface="+mn-ea"/>
              </a:rPr>
              <a:t>PDEs</a:t>
            </a:r>
            <a:r>
              <a:rPr lang="zh-CN" altLang="en-US" sz="1600" dirty="0">
                <a:latin typeface="Times New Roman" panose="02020603050405020304" charset="0"/>
                <a:cs typeface="Times New Roman" panose="02020603050405020304" charset="0"/>
                <a:sym typeface="+mn-ea"/>
              </a:rPr>
              <a:t>效果很好。</a:t>
            </a:r>
            <a:endParaRPr lang="zh-CN" altLang="en-US" dirty="0"/>
          </a:p>
        </p:txBody>
      </p:sp>
      <p:sp>
        <p:nvSpPr>
          <p:cNvPr id="8" name="文本框 7">
            <a:extLst>
              <a:ext uri="{FF2B5EF4-FFF2-40B4-BE49-F238E27FC236}">
                <a16:creationId xmlns:a16="http://schemas.microsoft.com/office/drawing/2014/main" id="{BE6BFB99-BBB9-4AB4-9D1C-D33D4773C8F8}"/>
              </a:ext>
            </a:extLst>
          </p:cNvPr>
          <p:cNvSpPr txBox="1"/>
          <p:nvPr/>
        </p:nvSpPr>
        <p:spPr>
          <a:xfrm>
            <a:off x="736600" y="5826356"/>
            <a:ext cx="6106160" cy="369332"/>
          </a:xfrm>
          <a:prstGeom prst="rect">
            <a:avLst/>
          </a:prstGeom>
          <a:noFill/>
        </p:spPr>
        <p:txBody>
          <a:bodyPr wrap="square">
            <a:spAutoFit/>
          </a:bodyPr>
          <a:lstStyle/>
          <a:p>
            <a:r>
              <a:rPr lang="en-US" altLang="zh-CN" sz="1800" b="1" i="1" dirty="0">
                <a:effectLst/>
                <a:latin typeface="Times New Roman" panose="02020603050405020304" charset="0"/>
                <a:cs typeface="Times New Roman" panose="02020603050405020304" charset="0"/>
                <a:sym typeface="+mn-ea"/>
              </a:rPr>
              <a:t>Physics-informed/base/constrains neural networks</a:t>
            </a:r>
            <a:endParaRPr lang="zh-CN" altLang="en-U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199"/>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 Box 2"/>
              <p:cNvSpPr txBox="1"/>
              <p:nvPr/>
            </p:nvSpPr>
            <p:spPr>
              <a:xfrm>
                <a:off x="4567930" y="1808769"/>
                <a:ext cx="3352165" cy="520700"/>
              </a:xfrm>
              <a:prstGeom prst="rect">
                <a:avLst/>
              </a:prstGeom>
              <a:noFill/>
            </p:spPr>
            <p:txBody>
              <a:bodyPr wrap="none" rtlCol="0" anchor="t">
                <a:spAutoFit/>
              </a:bodyPr>
              <a:lstStyle/>
              <a:p>
                <a:pPr algn="l"/>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cs typeface="DejaVu Math TeX Gyre" panose="02000503000000000000" charset="0"/>
                            </a:rPr>
                          </m:ctrlPr>
                        </m:sSubPr>
                        <m:e>
                          <m:r>
                            <a:rPr lang="en-US" sz="2400" i="1">
                              <a:latin typeface="Cambria Math" panose="02040503050406030204" pitchFamily="18" charset="0"/>
                              <a:cs typeface="DejaVu Math TeX Gyre" panose="02000503000000000000" charset="0"/>
                            </a:rPr>
                            <m:t>𝑝</m:t>
                          </m:r>
                        </m:e>
                        <m:sub>
                          <m:r>
                            <a:rPr lang="en-US" sz="2400" i="1">
                              <a:latin typeface="Cambria Math" panose="02040503050406030204" pitchFamily="18" charset="0"/>
                              <a:cs typeface="DejaVu Math TeX Gyre" panose="02000503000000000000" charset="0"/>
                            </a:rPr>
                            <m:t>𝑥𝑥</m:t>
                          </m:r>
                        </m:sub>
                      </m:sSub>
                      <m:r>
                        <a:rPr lang="en-US" sz="2400" i="1">
                          <a:latin typeface="Cambria Math" panose="02040503050406030204" pitchFamily="18" charset="0"/>
                          <a:cs typeface="DejaVu Math TeX Gyre" panose="02000503000000000000" charset="0"/>
                        </a:rPr>
                        <m:t>+</m:t>
                      </m:r>
                      <m:sSub>
                        <m:sSubPr>
                          <m:ctrlPr>
                            <a:rPr lang="en-US" sz="2400" i="1">
                              <a:latin typeface="Cambria Math" panose="02040503050406030204" pitchFamily="18" charset="0"/>
                              <a:cs typeface="DejaVu Math TeX Gyre" panose="02000503000000000000" charset="0"/>
                            </a:rPr>
                          </m:ctrlPr>
                        </m:sSubPr>
                        <m:e>
                          <m:r>
                            <a:rPr lang="en-US" sz="2400" i="1">
                              <a:latin typeface="Cambria Math" panose="02040503050406030204" pitchFamily="18" charset="0"/>
                              <a:cs typeface="DejaVu Math TeX Gyre" panose="02000503000000000000" charset="0"/>
                            </a:rPr>
                            <m:t>𝑝</m:t>
                          </m:r>
                        </m:e>
                        <m:sub>
                          <m:r>
                            <a:rPr lang="en-US" sz="2400" i="1">
                              <a:latin typeface="Cambria Math" panose="02040503050406030204" pitchFamily="18" charset="0"/>
                              <a:cs typeface="DejaVu Math TeX Gyre" panose="02000503000000000000" charset="0"/>
                            </a:rPr>
                            <m:t>𝑦𝑦</m:t>
                          </m:r>
                        </m:sub>
                      </m:sSub>
                      <m:r>
                        <a:rPr lang="en-US" sz="2400" i="1">
                          <a:latin typeface="Cambria Math" panose="02040503050406030204" pitchFamily="18" charset="0"/>
                          <a:cs typeface="DejaVu Math TeX Gyre" panose="02000503000000000000" charset="0"/>
                        </a:rPr>
                        <m:t>+</m:t>
                      </m:r>
                      <m:sSup>
                        <m:sSupPr>
                          <m:ctrlPr>
                            <a:rPr lang="en-US" sz="2400" i="1">
                              <a:latin typeface="Cambria Math" panose="02040503050406030204" pitchFamily="18" charset="0"/>
                              <a:cs typeface="DejaVu Math TeX Gyre" panose="02000503000000000000" charset="0"/>
                            </a:rPr>
                          </m:ctrlPr>
                        </m:sSupPr>
                        <m:e>
                          <m:r>
                            <a:rPr lang="en-US" sz="2400" i="1">
                              <a:latin typeface="Cambria Math" panose="02040503050406030204" pitchFamily="18" charset="0"/>
                              <a:cs typeface="DejaVu Math TeX Gyre" panose="02000503000000000000" charset="0"/>
                            </a:rPr>
                            <m:t>𝑘</m:t>
                          </m:r>
                        </m:e>
                        <m:sup>
                          <m:r>
                            <a:rPr lang="en-US" sz="2400" i="1">
                              <a:latin typeface="Cambria Math" panose="02040503050406030204" pitchFamily="18" charset="0"/>
                              <a:cs typeface="DejaVu Math TeX Gyre" panose="02000503000000000000" charset="0"/>
                            </a:rPr>
                            <m:t>2</m:t>
                          </m:r>
                        </m:sup>
                      </m:sSup>
                      <m:r>
                        <a:rPr lang="en-US" sz="2400" i="1">
                          <a:latin typeface="Cambria Math" panose="02040503050406030204" pitchFamily="18" charset="0"/>
                          <a:cs typeface="DejaVu Math TeX Gyre" panose="02000503000000000000" charset="0"/>
                        </a:rPr>
                        <m:t>𝑝</m:t>
                      </m:r>
                      <m:r>
                        <a:rPr lang="en-US" sz="2400" i="1">
                          <a:latin typeface="Cambria Math" panose="02040503050406030204" pitchFamily="18" charset="0"/>
                          <a:cs typeface="DejaVu Math TeX Gyre" panose="02000503000000000000" charset="0"/>
                        </a:rPr>
                        <m:t>=0</m:t>
                      </m:r>
                    </m:oMath>
                  </m:oMathPara>
                </a14:m>
                <a:endParaRPr lang="en-US" altLang="en-US" sz="2400" i="1" dirty="0">
                  <a:latin typeface="DejaVu Math TeX Gyre" panose="02000503000000000000" charset="0"/>
                  <a:cs typeface="DejaVu Math TeX Gyre" panose="02000503000000000000" charset="0"/>
                </a:endParaRPr>
              </a:p>
            </p:txBody>
          </p:sp>
        </mc:Choice>
        <mc:Fallback xmlns="">
          <p:sp>
            <p:nvSpPr>
              <p:cNvPr id="3" name="Text Box 2"/>
              <p:cNvSpPr txBox="1">
                <a:spLocks noRot="1" noChangeAspect="1" noMove="1" noResize="1" noEditPoints="1" noAdjustHandles="1" noChangeArrowheads="1" noChangeShapeType="1" noTextEdit="1"/>
              </p:cNvSpPr>
              <p:nvPr/>
            </p:nvSpPr>
            <p:spPr>
              <a:xfrm>
                <a:off x="4567930" y="1808769"/>
                <a:ext cx="3352165" cy="520700"/>
              </a:xfrm>
              <a:prstGeom prst="rect">
                <a:avLst/>
              </a:prstGeom>
              <a:blipFill>
                <a:blip r:embed="rId3"/>
                <a:stretch>
                  <a:fillRect b="-1176"/>
                </a:stretch>
              </a:blipFill>
            </p:spPr>
            <p:txBody>
              <a:bodyPr/>
              <a:lstStyle/>
              <a:p>
                <a:r>
                  <a:rPr lang="zh-CN" altLang="en-US">
                    <a:noFill/>
                  </a:rPr>
                  <a:t> </a:t>
                </a:r>
              </a:p>
            </p:txBody>
          </p:sp>
        </mc:Fallback>
      </mc:AlternateContent>
      <p:sp>
        <p:nvSpPr>
          <p:cNvPr id="4" name="Text Box 3"/>
          <p:cNvSpPr txBox="1"/>
          <p:nvPr/>
        </p:nvSpPr>
        <p:spPr>
          <a:xfrm>
            <a:off x="799465" y="1854542"/>
            <a:ext cx="4281112" cy="461665"/>
          </a:xfrm>
          <a:prstGeom prst="rect">
            <a:avLst/>
          </a:prstGeom>
          <a:noFill/>
        </p:spPr>
        <p:txBody>
          <a:bodyPr wrap="square" rtlCol="0">
            <a:spAutoFit/>
          </a:bodyPr>
          <a:lstStyle/>
          <a:p>
            <a:pPr algn="ctr"/>
            <a:r>
              <a:rPr lang="zh-CN" altLang="en-US" sz="2400" dirty="0"/>
              <a:t>物理信息神经网络控制方程：</a:t>
            </a:r>
          </a:p>
        </p:txBody>
      </p:sp>
      <p:sp>
        <p:nvSpPr>
          <p:cNvPr id="5" name="Left Arrow 4"/>
          <p:cNvSpPr/>
          <p:nvPr/>
        </p:nvSpPr>
        <p:spPr>
          <a:xfrm>
            <a:off x="400544" y="1061083"/>
            <a:ext cx="3394075" cy="660400"/>
          </a:xfrm>
          <a:prstGeom prst="leftArrow">
            <a:avLst/>
          </a:prstGeom>
          <a:solidFill>
            <a:schemeClr val="bg2">
              <a:lumMod val="50000"/>
            </a:schemeClr>
          </a:solidFill>
          <a:ln w="9525" cap="flat" cmpd="sng" algn="ctr">
            <a:solidFill>
              <a:schemeClr val="accent1"/>
            </a:solidFill>
            <a:prstDash val="solid"/>
            <a:round/>
            <a:headEnd type="none" w="med" len="med"/>
            <a:tailEnd type="none" w="med" len="med"/>
          </a:ln>
        </p:spPr>
        <p:txBody>
          <a:bodyPr vert="horz" wrap="none" lIns="91440" tIns="45720" rIns="91440" bIns="45720" numCol="1" anchor="ctr"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latin typeface="Arial" panose="02080604020202020204" pitchFamily="34" charset="0"/>
              <a:ea typeface="宋体" pitchFamily="2" charset="-122"/>
            </a:endParaRPr>
          </a:p>
        </p:txBody>
      </p:sp>
      <p:sp>
        <p:nvSpPr>
          <p:cNvPr id="6" name="Rectangle 5"/>
          <p:cNvSpPr/>
          <p:nvPr/>
        </p:nvSpPr>
        <p:spPr>
          <a:xfrm>
            <a:off x="7252829" y="1195068"/>
            <a:ext cx="2983865" cy="349250"/>
          </a:xfrm>
          <a:prstGeom prst="rect">
            <a:avLst/>
          </a:prstGeom>
          <a:solidFill>
            <a:srgbClr val="FF0000"/>
          </a:solidFill>
          <a:ln w="9525" cap="flat" cmpd="sng" algn="ctr">
            <a:solidFill>
              <a:schemeClr val="accent1"/>
            </a:solidFill>
            <a:prstDash val="solid"/>
            <a:round/>
            <a:headEnd type="none" w="med" len="med"/>
            <a:tailEnd type="none" w="med" len="med"/>
          </a:ln>
        </p:spPr>
        <p:txBody>
          <a:bodyPr vert="horz" wrap="none" lIns="91440" tIns="45720" rIns="91440" bIns="45720" numCol="1" anchor="ctr"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latin typeface="Arial" panose="02080604020202020204" pitchFamily="34" charset="0"/>
              <a:ea typeface="宋体" pitchFamily="2" charset="-122"/>
            </a:endParaRPr>
          </a:p>
        </p:txBody>
      </p:sp>
      <p:sp>
        <p:nvSpPr>
          <p:cNvPr id="7" name="Right Arrow 6"/>
          <p:cNvSpPr/>
          <p:nvPr/>
        </p:nvSpPr>
        <p:spPr>
          <a:xfrm>
            <a:off x="7233144" y="514341"/>
            <a:ext cx="3003550" cy="644532"/>
          </a:xfrm>
          <a:prstGeom prst="rightArrow">
            <a:avLst/>
          </a:prstGeom>
          <a:solidFill>
            <a:srgbClr val="FF0000"/>
          </a:solidFill>
          <a:ln w="9525" cap="flat" cmpd="sng" algn="ctr">
            <a:solidFill>
              <a:schemeClr val="accent1"/>
            </a:solidFill>
            <a:prstDash val="solid"/>
            <a:round/>
            <a:headEnd type="none" w="med" len="med"/>
            <a:tailEnd type="none" w="med" len="med"/>
          </a:ln>
        </p:spPr>
        <p:txBody>
          <a:bodyPr vert="horz" wrap="none" lIns="91440" tIns="45720" rIns="91440" bIns="45720" numCol="1" anchor="ctr"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latin typeface="Arial" panose="02080604020202020204" pitchFamily="34" charset="0"/>
              <a:ea typeface="宋体" pitchFamily="2" charset="-122"/>
            </a:endParaRPr>
          </a:p>
        </p:txBody>
      </p:sp>
      <p:sp>
        <p:nvSpPr>
          <p:cNvPr id="8" name="Rectangle 7"/>
          <p:cNvSpPr/>
          <p:nvPr/>
        </p:nvSpPr>
        <p:spPr>
          <a:xfrm>
            <a:off x="810754" y="678178"/>
            <a:ext cx="2983865" cy="347345"/>
          </a:xfrm>
          <a:prstGeom prst="rect">
            <a:avLst/>
          </a:prstGeom>
          <a:solidFill>
            <a:schemeClr val="bg2">
              <a:lumMod val="50000"/>
            </a:schemeClr>
          </a:solidFill>
          <a:ln w="9525" cap="flat" cmpd="sng" algn="ctr">
            <a:solidFill>
              <a:schemeClr val="accent1"/>
            </a:solidFill>
            <a:prstDash val="solid"/>
            <a:round/>
            <a:headEnd type="none" w="med" len="med"/>
            <a:tailEnd type="none" w="med" len="med"/>
          </a:ln>
        </p:spPr>
        <p:txBody>
          <a:bodyPr vert="horz" wrap="none" lIns="91440" tIns="45720" rIns="91440" bIns="45720" numCol="1" anchor="ctr"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latin typeface="Arial" panose="02080604020202020204" pitchFamily="34" charset="0"/>
              <a:ea typeface="宋体" pitchFamily="2" charset="-122"/>
            </a:endParaRPr>
          </a:p>
        </p:txBody>
      </p:sp>
      <p:sp>
        <p:nvSpPr>
          <p:cNvPr id="9" name="Text Box 8"/>
          <p:cNvSpPr txBox="1"/>
          <p:nvPr/>
        </p:nvSpPr>
        <p:spPr>
          <a:xfrm>
            <a:off x="3957179" y="657223"/>
            <a:ext cx="3121660" cy="368300"/>
          </a:xfrm>
          <a:prstGeom prst="rect">
            <a:avLst/>
          </a:prstGeom>
          <a:solidFill>
            <a:schemeClr val="accent2">
              <a:lumMod val="40000"/>
              <a:lumOff val="60000"/>
            </a:schemeClr>
          </a:solidFill>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zh-CN" altLang="en-US"/>
              <a:t>数据</a:t>
            </a:r>
          </a:p>
        </p:txBody>
      </p:sp>
      <p:sp>
        <p:nvSpPr>
          <p:cNvPr id="10" name="Text Box 9"/>
          <p:cNvSpPr txBox="1"/>
          <p:nvPr/>
        </p:nvSpPr>
        <p:spPr>
          <a:xfrm>
            <a:off x="3957179" y="1195068"/>
            <a:ext cx="3121660" cy="368300"/>
          </a:xfrm>
          <a:prstGeom prst="rect">
            <a:avLst/>
          </a:prstGeom>
          <a:solidFill>
            <a:schemeClr val="accent2">
              <a:lumMod val="40000"/>
              <a:lumOff val="60000"/>
            </a:schemeClr>
          </a:solidFill>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zh-CN" altLang="en-US"/>
              <a:t>物理</a:t>
            </a:r>
          </a:p>
        </p:txBody>
      </p:sp>
      <mc:AlternateContent xmlns:mc="http://schemas.openxmlformats.org/markup-compatibility/2006" xmlns:a14="http://schemas.microsoft.com/office/drawing/2010/main">
        <mc:Choice Requires="a14">
          <p:sp>
            <p:nvSpPr>
              <p:cNvPr id="11" name="Text Box 10"/>
              <p:cNvSpPr txBox="1"/>
              <p:nvPr/>
            </p:nvSpPr>
            <p:spPr>
              <a:xfrm>
                <a:off x="2571341" y="5227320"/>
                <a:ext cx="6736972" cy="1162562"/>
              </a:xfrm>
              <a:prstGeom prst="rect">
                <a:avLst/>
              </a:prstGeom>
              <a:noFill/>
            </p:spPr>
            <p:txBody>
              <a:bodyPr wrap="none" rtlCol="0" anchor="t">
                <a:spAutoFit/>
              </a:bodyPr>
              <a:lstStyle/>
              <a:p>
                <a:pPr marL="0" marR="0" indent="0" algn="l" defTabSz="914400" rtl="0" eaLnBrk="1" fontAlgn="auto" latinLnBrk="0" hangingPunct="1">
                  <a:lnSpc>
                    <a:spcPct val="100000"/>
                  </a:lnSpc>
                  <a:spcBef>
                    <a:spcPts val="1000"/>
                  </a:spcBef>
                  <a:spcAft>
                    <a:spcPct val="0"/>
                  </a:spcAft>
                  <a:buClrTx/>
                  <a:buSzTx/>
                  <a:buFont typeface="Arial" panose="02080604020202020204" pitchFamily="34" charset="0"/>
                  <a:buNone/>
                </a:pPr>
                <a14:m>
                  <m:oMathPara xmlns:m="http://schemas.openxmlformats.org/officeDocument/2006/math">
                    <m:oMathParaPr>
                      <m:jc m:val="left"/>
                    </m:oMathParaPr>
                    <m:oMath xmlns:m="http://schemas.openxmlformats.org/officeDocument/2006/math">
                      <m:r>
                        <a:rPr lang="en-US" altLang="zh-CN" sz="2400" b="0" i="1" noProof="1" smtClean="0">
                          <a:latin typeface="Cambria Math" panose="02040503050406030204" pitchFamily="18" charset="0"/>
                          <a:cs typeface="DejaVu Math TeX Gyre" panose="02000503000000000000" charset="0"/>
                          <a:sym typeface="+mn-ea"/>
                        </a:rPr>
                        <m:t>𝑀𝑆𝐸</m:t>
                      </m:r>
                      <m:r>
                        <a:rPr lang="en-US" altLang="zh-CN" sz="2400" b="0" i="1" noProof="1" smtClean="0">
                          <a:latin typeface="Cambria Math" panose="02040503050406030204" pitchFamily="18" charset="0"/>
                          <a:cs typeface="DejaVu Math TeX Gyre" panose="02000503000000000000" charset="0"/>
                          <a:sym typeface="+mn-ea"/>
                        </a:rPr>
                        <m:t>=</m:t>
                      </m:r>
                      <m:nary>
                        <m:naryPr>
                          <m:chr m:val="∑"/>
                          <m:limLoc m:val="undOvr"/>
                          <m:ctrlPr>
                            <a:rPr kumimoji="0" lang="en-US" altLang="zh-CN" sz="2400" b="0" i="1" u="none" strike="noStrike" kern="1200" cap="none" spc="0" normalizeH="0" baseline="0" noProof="1">
                              <a:solidFill>
                                <a:schemeClr val="tx1"/>
                              </a:solidFill>
                              <a:latin typeface="Cambria Math" panose="02040503050406030204" pitchFamily="18" charset="0"/>
                              <a:ea typeface="+mn-ea"/>
                              <a:cs typeface="DejaVu Math TeX Gyre" panose="02000503000000000000" charset="0"/>
                              <a:sym typeface="+mn-ea"/>
                            </a:rPr>
                          </m:ctrlPr>
                        </m:naryPr>
                        <m:sub>
                          <m:r>
                            <a:rPr kumimoji="0" lang="en-US" altLang="zh-CN" sz="2400" b="0" i="1" u="none" strike="noStrike" kern="1200" cap="none" spc="0" normalizeH="0" baseline="0" noProof="1">
                              <a:solidFill>
                                <a:schemeClr val="tx1"/>
                              </a:solidFill>
                              <a:latin typeface="Cambria Math" panose="02040503050406030204" pitchFamily="18" charset="0"/>
                              <a:ea typeface="+mn-ea"/>
                              <a:cs typeface="DejaVu Math TeX Gyre" panose="02000503000000000000" charset="0"/>
                              <a:sym typeface="+mn-ea"/>
                            </a:rPr>
                            <m:t>𝑖</m:t>
                          </m:r>
                          <m:r>
                            <a:rPr kumimoji="0" lang="en-US" altLang="zh-CN" sz="2400" b="0" i="1" u="none" strike="noStrike" kern="1200" cap="none" spc="0" normalizeH="0" baseline="0" noProof="1">
                              <a:solidFill>
                                <a:schemeClr val="tx1"/>
                              </a:solidFill>
                              <a:latin typeface="Cambria Math" panose="02040503050406030204" pitchFamily="18" charset="0"/>
                              <a:ea typeface="+mn-ea"/>
                              <a:cs typeface="DejaVu Math TeX Gyre" panose="02000503000000000000" charset="0"/>
                              <a:sym typeface="+mn-ea"/>
                            </a:rPr>
                            <m:t>=1</m:t>
                          </m:r>
                        </m:sub>
                        <m:sup>
                          <m:sSub>
                            <m:sSubPr>
                              <m:ctrlPr>
                                <a:rPr kumimoji="0" lang="en-US" altLang="zh-CN" sz="2400" b="0" i="1" u="none" strike="noStrike" kern="1200" cap="none" spc="0" normalizeH="0" baseline="0" noProof="1">
                                  <a:solidFill>
                                    <a:schemeClr val="tx1"/>
                                  </a:solidFill>
                                  <a:latin typeface="Cambria Math" panose="02040503050406030204" pitchFamily="18" charset="0"/>
                                  <a:ea typeface="+mn-ea"/>
                                  <a:cs typeface="DejaVu Math TeX Gyre" panose="02000503000000000000" charset="0"/>
                                  <a:sym typeface="+mn-ea"/>
                                </a:rPr>
                              </m:ctrlPr>
                            </m:sSubPr>
                            <m:e>
                              <m:r>
                                <a:rPr kumimoji="0" lang="en-US" altLang="zh-CN" sz="2400" b="0" i="1" u="none" strike="noStrike" kern="1200" cap="none" spc="0" normalizeH="0" baseline="0" noProof="1">
                                  <a:solidFill>
                                    <a:schemeClr val="tx1"/>
                                  </a:solidFill>
                                  <a:latin typeface="Cambria Math" panose="02040503050406030204" pitchFamily="18" charset="0"/>
                                  <a:ea typeface="+mn-ea"/>
                                  <a:cs typeface="DejaVu Math TeX Gyre" panose="02000503000000000000" charset="0"/>
                                  <a:sym typeface="+mn-ea"/>
                                </a:rPr>
                                <m:t>𝑁</m:t>
                              </m:r>
                            </m:e>
                            <m:sub>
                              <m:r>
                                <a:rPr kumimoji="0" lang="en-US" altLang="zh-CN" sz="2400" b="0" i="1" u="none" strike="noStrike" kern="1200" cap="none" spc="0" normalizeH="0" baseline="0" noProof="1">
                                  <a:solidFill>
                                    <a:schemeClr val="tx1"/>
                                  </a:solidFill>
                                  <a:latin typeface="Cambria Math" panose="02040503050406030204" pitchFamily="18" charset="0"/>
                                  <a:ea typeface="+mn-ea"/>
                                  <a:cs typeface="DejaVu Math TeX Gyre" panose="02000503000000000000" charset="0"/>
                                  <a:sym typeface="+mn-ea"/>
                                </a:rPr>
                                <m:t>𝑝</m:t>
                              </m:r>
                            </m:sub>
                          </m:sSub>
                        </m:sup>
                        <m:e>
                          <m:r>
                            <a:rPr kumimoji="0" lang="en-US" altLang="zh-CN" sz="2400" b="0" i="1" u="none" strike="noStrike" kern="1200" cap="none" spc="0" normalizeH="0" baseline="0" noProof="1">
                              <a:solidFill>
                                <a:schemeClr val="tx1"/>
                              </a:solidFill>
                              <a:latin typeface="Cambria Math" panose="02040503050406030204" pitchFamily="18" charset="0"/>
                              <a:ea typeface="+mn-ea"/>
                              <a:cs typeface="DejaVu Math TeX Gyre" panose="02000503000000000000" charset="0"/>
                              <a:sym typeface="+mn-ea"/>
                            </a:rPr>
                            <m:t>|</m:t>
                          </m:r>
                          <m:r>
                            <a:rPr kumimoji="0" lang="en-US" altLang="zh-CN" sz="2400" b="0" i="1" u="none" strike="noStrike" kern="1200" cap="none" spc="0" normalizeH="0" baseline="0" noProof="1">
                              <a:solidFill>
                                <a:schemeClr val="tx1"/>
                              </a:solidFill>
                              <a:latin typeface="Cambria Math" panose="02040503050406030204" pitchFamily="18" charset="0"/>
                              <a:ea typeface="+mn-ea"/>
                              <a:cs typeface="DejaVu Math TeX Gyre" panose="02000503000000000000" charset="0"/>
                              <a:sym typeface="+mn-ea"/>
                            </a:rPr>
                            <m:t>𝑝</m:t>
                          </m:r>
                          <m:r>
                            <a:rPr kumimoji="0" lang="en-US" altLang="zh-CN" sz="2400" b="0" i="1" u="none" strike="noStrike" kern="1200" cap="none" spc="0" normalizeH="0" baseline="0" noProof="1">
                              <a:solidFill>
                                <a:schemeClr val="tx1"/>
                              </a:solidFill>
                              <a:latin typeface="Cambria Math" panose="02040503050406030204" pitchFamily="18" charset="0"/>
                              <a:ea typeface="+mn-ea"/>
                              <a:cs typeface="DejaVu Math TeX Gyre" panose="02000503000000000000" charset="0"/>
                              <a:sym typeface="+mn-ea"/>
                            </a:rPr>
                            <m:t>(</m:t>
                          </m:r>
                          <m:sSubSup>
                            <m:sSubSupPr>
                              <m:ctrlPr>
                                <a:rPr kumimoji="0" lang="en-US" altLang="zh-CN" sz="2400" b="0" i="1" u="none" strike="noStrike" kern="1200" cap="none" spc="0" normalizeH="0" baseline="0" noProof="1">
                                  <a:solidFill>
                                    <a:schemeClr val="tx1"/>
                                  </a:solidFill>
                                  <a:latin typeface="Cambria Math" panose="02040503050406030204" pitchFamily="18" charset="0"/>
                                  <a:ea typeface="+mn-ea"/>
                                  <a:cs typeface="DejaVu Math TeX Gyre" panose="02000503000000000000" charset="0"/>
                                  <a:sym typeface="+mn-ea"/>
                                </a:rPr>
                              </m:ctrlPr>
                            </m:sSubSupPr>
                            <m:e>
                              <m:r>
                                <a:rPr kumimoji="0" lang="en-US" altLang="zh-CN" sz="2400" b="0" i="1" u="none" strike="noStrike" kern="1200" cap="none" spc="0" normalizeH="0" baseline="0" noProof="1">
                                  <a:solidFill>
                                    <a:schemeClr val="tx1"/>
                                  </a:solidFill>
                                  <a:latin typeface="Cambria Math" panose="02040503050406030204" pitchFamily="18" charset="0"/>
                                  <a:ea typeface="+mn-ea"/>
                                  <a:cs typeface="DejaVu Math TeX Gyre" panose="02000503000000000000" charset="0"/>
                                  <a:sym typeface="+mn-ea"/>
                                </a:rPr>
                                <m:t>𝑥</m:t>
                              </m:r>
                            </m:e>
                            <m:sub>
                              <m:r>
                                <a:rPr kumimoji="0" lang="en-US" altLang="zh-CN" sz="2400" b="0" i="1" u="none" strike="noStrike" kern="1200" cap="none" spc="0" normalizeH="0" baseline="0" noProof="1">
                                  <a:solidFill>
                                    <a:schemeClr val="tx1"/>
                                  </a:solidFill>
                                  <a:latin typeface="Cambria Math" panose="02040503050406030204" pitchFamily="18" charset="0"/>
                                  <a:ea typeface="+mn-ea"/>
                                  <a:cs typeface="DejaVu Math TeX Gyre" panose="02000503000000000000" charset="0"/>
                                  <a:sym typeface="+mn-ea"/>
                                </a:rPr>
                                <m:t>𝑝</m:t>
                              </m:r>
                            </m:sub>
                            <m:sup>
                              <m:r>
                                <a:rPr kumimoji="0" lang="en-US" altLang="zh-CN" sz="2400" b="0" i="1" u="none" strike="noStrike" kern="1200" cap="none" spc="0" normalizeH="0" baseline="0" noProof="1">
                                  <a:solidFill>
                                    <a:schemeClr val="tx1"/>
                                  </a:solidFill>
                                  <a:latin typeface="Cambria Math" panose="02040503050406030204" pitchFamily="18" charset="0"/>
                                  <a:ea typeface="+mn-ea"/>
                                  <a:cs typeface="DejaVu Math TeX Gyre" panose="02000503000000000000" charset="0"/>
                                  <a:sym typeface="+mn-ea"/>
                                </a:rPr>
                                <m:t>𝑖</m:t>
                              </m:r>
                            </m:sup>
                          </m:sSubSup>
                          <m:r>
                            <a:rPr kumimoji="0" lang="en-US" altLang="zh-CN" sz="2400" b="0" i="1" u="none" strike="noStrike" kern="1200" cap="none" spc="0" normalizeH="0" baseline="0" noProof="1">
                              <a:solidFill>
                                <a:schemeClr val="tx1"/>
                              </a:solidFill>
                              <a:latin typeface="Cambria Math" panose="02040503050406030204" pitchFamily="18" charset="0"/>
                              <a:ea typeface="+mn-ea"/>
                              <a:cs typeface="DejaVu Math TeX Gyre" panose="02000503000000000000" charset="0"/>
                              <a:sym typeface="+mn-ea"/>
                            </a:rPr>
                            <m:t>,</m:t>
                          </m:r>
                          <m:sSubSup>
                            <m:sSubSupPr>
                              <m:ctrlPr>
                                <a:rPr kumimoji="0" lang="en-US" altLang="zh-CN" sz="2400" b="0" i="1" u="none" strike="noStrike" kern="1200" cap="none" spc="0" normalizeH="0" baseline="0" noProof="1">
                                  <a:solidFill>
                                    <a:schemeClr val="tx1"/>
                                  </a:solidFill>
                                  <a:latin typeface="Cambria Math" panose="02040503050406030204" pitchFamily="18" charset="0"/>
                                  <a:ea typeface="+mn-ea"/>
                                  <a:cs typeface="DejaVu Math TeX Gyre" panose="02000503000000000000" charset="0"/>
                                  <a:sym typeface="+mn-ea"/>
                                </a:rPr>
                              </m:ctrlPr>
                            </m:sSubSupPr>
                            <m:e>
                              <m:r>
                                <a:rPr kumimoji="0" lang="en-US" altLang="zh-CN" sz="2400" b="0" i="1" u="none" strike="noStrike" kern="1200" cap="none" spc="0" normalizeH="0" baseline="0" noProof="1">
                                  <a:solidFill>
                                    <a:schemeClr val="tx1"/>
                                  </a:solidFill>
                                  <a:latin typeface="Cambria Math" panose="02040503050406030204" pitchFamily="18" charset="0"/>
                                  <a:ea typeface="+mn-ea"/>
                                  <a:cs typeface="DejaVu Math TeX Gyre" panose="02000503000000000000" charset="0"/>
                                  <a:sym typeface="+mn-ea"/>
                                </a:rPr>
                                <m:t>𝑦</m:t>
                              </m:r>
                            </m:e>
                            <m:sub>
                              <m:r>
                                <a:rPr kumimoji="0" lang="en-US" altLang="zh-CN" sz="2400" b="0" i="1" u="none" strike="noStrike" kern="1200" cap="none" spc="0" normalizeH="0" baseline="0" noProof="1">
                                  <a:solidFill>
                                    <a:schemeClr val="tx1"/>
                                  </a:solidFill>
                                  <a:latin typeface="Cambria Math" panose="02040503050406030204" pitchFamily="18" charset="0"/>
                                  <a:ea typeface="+mn-ea"/>
                                  <a:cs typeface="DejaVu Math TeX Gyre" panose="02000503000000000000" charset="0"/>
                                  <a:sym typeface="+mn-ea"/>
                                </a:rPr>
                                <m:t>𝑝</m:t>
                              </m:r>
                            </m:sub>
                            <m:sup>
                              <m:r>
                                <a:rPr kumimoji="0" lang="en-US" altLang="zh-CN" sz="2400" b="0" i="1" u="none" strike="noStrike" kern="1200" cap="none" spc="0" normalizeH="0" baseline="0" noProof="1">
                                  <a:solidFill>
                                    <a:schemeClr val="tx1"/>
                                  </a:solidFill>
                                  <a:latin typeface="Cambria Math" panose="02040503050406030204" pitchFamily="18" charset="0"/>
                                  <a:ea typeface="+mn-ea"/>
                                  <a:cs typeface="DejaVu Math TeX Gyre" panose="02000503000000000000" charset="0"/>
                                  <a:sym typeface="+mn-ea"/>
                                </a:rPr>
                                <m:t>𝑖</m:t>
                              </m:r>
                            </m:sup>
                          </m:sSubSup>
                          <m:r>
                            <a:rPr kumimoji="0" lang="en-US" altLang="zh-CN" sz="2400" b="0" i="1" u="none" strike="noStrike" kern="1200" cap="none" spc="0" normalizeH="0" baseline="0" noProof="1">
                              <a:solidFill>
                                <a:schemeClr val="tx1"/>
                              </a:solidFill>
                              <a:latin typeface="Cambria Math" panose="02040503050406030204" pitchFamily="18" charset="0"/>
                              <a:ea typeface="+mn-ea"/>
                              <a:cs typeface="DejaVu Math TeX Gyre" panose="02000503000000000000" charset="0"/>
                              <a:sym typeface="+mn-ea"/>
                            </a:rPr>
                            <m:t>)−</m:t>
                          </m:r>
                          <m:sSup>
                            <m:sSupPr>
                              <m:ctrlPr>
                                <a:rPr kumimoji="0" lang="en-US" altLang="zh-CN" sz="2400" b="0" i="1" u="none" strike="noStrike" kern="1200" cap="none" spc="0" normalizeH="0" baseline="0" noProof="1">
                                  <a:solidFill>
                                    <a:schemeClr val="tx1"/>
                                  </a:solidFill>
                                  <a:latin typeface="Cambria Math" panose="02040503050406030204" pitchFamily="18" charset="0"/>
                                  <a:ea typeface="+mn-ea"/>
                                  <a:cs typeface="DejaVu Math TeX Gyre" panose="02000503000000000000" charset="0"/>
                                  <a:sym typeface="+mn-ea"/>
                                </a:rPr>
                              </m:ctrlPr>
                            </m:sSupPr>
                            <m:e>
                              <m:sSubSup>
                                <m:sSubSupPr>
                                  <m:ctrlPr>
                                    <a:rPr kumimoji="0" lang="en-US" altLang="zh-CN" sz="2400" b="0" i="1" u="none" strike="noStrike" kern="1200" cap="none" spc="0" normalizeH="0" baseline="0" noProof="1" smtClean="0">
                                      <a:solidFill>
                                        <a:schemeClr val="tx1"/>
                                      </a:solidFill>
                                      <a:latin typeface="Cambria Math" panose="02040503050406030204" pitchFamily="18" charset="0"/>
                                      <a:ea typeface="+mn-ea"/>
                                      <a:sym typeface="+mn-ea"/>
                                    </a:rPr>
                                  </m:ctrlPr>
                                </m:sSubSupPr>
                                <m:e>
                                  <m:r>
                                    <a:rPr kumimoji="0" lang="en-US" altLang="zh-CN" sz="2400" b="0" i="1" u="none" strike="noStrike" kern="1200" cap="none" spc="0" normalizeH="0" baseline="0" noProof="1" smtClean="0">
                                      <a:solidFill>
                                        <a:schemeClr val="tx1"/>
                                      </a:solidFill>
                                      <a:latin typeface="Cambria Math" panose="02040503050406030204" pitchFamily="18" charset="0"/>
                                      <a:ea typeface="+mn-ea"/>
                                      <a:sym typeface="+mn-ea"/>
                                    </a:rPr>
                                    <m:t>𝑝</m:t>
                                  </m:r>
                                </m:e>
                                <m:sub>
                                  <m:r>
                                    <a:rPr lang="en-US" altLang="zh-CN" sz="2400" b="0" i="1" noProof="1" smtClean="0">
                                      <a:latin typeface="Cambria Math" panose="02040503050406030204" pitchFamily="18" charset="0"/>
                                      <a:sym typeface="+mn-ea"/>
                                    </a:rPr>
                                    <m:t>𝑑𝑎𝑡𝑎</m:t>
                                  </m:r>
                                </m:sub>
                                <m:sup>
                                  <m:r>
                                    <a:rPr kumimoji="0" lang="en-US" altLang="zh-CN" sz="2400" b="0" i="1" u="none" strike="noStrike" kern="1200" cap="none" spc="0" normalizeH="0" baseline="0" noProof="1" smtClean="0">
                                      <a:solidFill>
                                        <a:schemeClr val="tx1"/>
                                      </a:solidFill>
                                      <a:latin typeface="Cambria Math" panose="02040503050406030204" pitchFamily="18" charset="0"/>
                                      <a:ea typeface="+mn-ea"/>
                                      <a:sym typeface="+mn-ea"/>
                                    </a:rPr>
                                    <m:t>𝑖</m:t>
                                  </m:r>
                                </m:sup>
                              </m:sSubSup>
                            </m:e>
                            <m:sup>
                              <m:r>
                                <a:rPr kumimoji="0" lang="en-US" altLang="zh-CN" sz="2400" b="0" i="1" u="none" strike="noStrike" kern="1200" cap="none" spc="0" normalizeH="0" baseline="0" noProof="1">
                                  <a:solidFill>
                                    <a:schemeClr val="tx1"/>
                                  </a:solidFill>
                                  <a:latin typeface="Cambria Math" panose="02040503050406030204" pitchFamily="18" charset="0"/>
                                  <a:ea typeface="+mn-ea"/>
                                  <a:cs typeface="DejaVu Math TeX Gyre" panose="02000503000000000000" charset="0"/>
                                  <a:sym typeface="+mn-ea"/>
                                </a:rPr>
                                <m:t>𝑖</m:t>
                              </m:r>
                            </m:sup>
                          </m:sSup>
                          <m:sSup>
                            <m:sSupPr>
                              <m:ctrlPr>
                                <a:rPr kumimoji="0" lang="en-US" altLang="zh-CN" sz="2400" b="0" i="1" u="none" strike="noStrike" kern="1200" cap="none" spc="0" normalizeH="0" baseline="0" noProof="1">
                                  <a:solidFill>
                                    <a:schemeClr val="tx1"/>
                                  </a:solidFill>
                                  <a:latin typeface="Cambria Math" panose="02040503050406030204" pitchFamily="18" charset="0"/>
                                  <a:ea typeface="+mn-ea"/>
                                  <a:cs typeface="DejaVu Math TeX Gyre" panose="02000503000000000000" charset="0"/>
                                  <a:sym typeface="+mn-ea"/>
                                </a:rPr>
                              </m:ctrlPr>
                            </m:sSupPr>
                            <m:e>
                              <m:r>
                                <a:rPr kumimoji="0" lang="en-US" altLang="zh-CN" sz="2400" b="0" i="1" u="none" strike="noStrike" kern="1200" cap="none" spc="0" normalizeH="0" baseline="0" noProof="1">
                                  <a:solidFill>
                                    <a:schemeClr val="tx1"/>
                                  </a:solidFill>
                                  <a:latin typeface="Cambria Math" panose="02040503050406030204" pitchFamily="18" charset="0"/>
                                  <a:ea typeface="+mn-ea"/>
                                  <a:cs typeface="DejaVu Math TeX Gyre" panose="02000503000000000000" charset="0"/>
                                  <a:sym typeface="+mn-ea"/>
                                </a:rPr>
                                <m:t>|</m:t>
                              </m:r>
                            </m:e>
                            <m:sup>
                              <m:r>
                                <a:rPr kumimoji="0" lang="en-US" altLang="zh-CN" sz="2400" b="0" i="1" u="none" strike="noStrike" kern="1200" cap="none" spc="0" normalizeH="0" baseline="0" noProof="1">
                                  <a:solidFill>
                                    <a:schemeClr val="tx1"/>
                                  </a:solidFill>
                                  <a:latin typeface="Cambria Math" panose="02040503050406030204" pitchFamily="18" charset="0"/>
                                  <a:ea typeface="+mn-ea"/>
                                  <a:cs typeface="DejaVu Math TeX Gyre" panose="02000503000000000000" charset="0"/>
                                  <a:sym typeface="+mn-ea"/>
                                </a:rPr>
                                <m:t>2</m:t>
                              </m:r>
                            </m:sup>
                          </m:sSup>
                        </m:e>
                      </m:nary>
                      <m:r>
                        <a:rPr kumimoji="0" lang="en-US" altLang="zh-CN" sz="2400" b="0" i="1" u="none" strike="noStrike" kern="1200" cap="none" spc="0" normalizeH="0" baseline="0" noProof="1">
                          <a:solidFill>
                            <a:schemeClr val="tx1"/>
                          </a:solidFill>
                          <a:latin typeface="Cambria Math" panose="02040503050406030204" pitchFamily="18" charset="0"/>
                          <a:ea typeface="+mn-ea"/>
                          <a:cs typeface="DejaVu Math TeX Gyre" panose="02000503000000000000" charset="0"/>
                          <a:sym typeface="+mn-ea"/>
                        </a:rPr>
                        <m:t>+</m:t>
                      </m:r>
                      <m:nary>
                        <m:naryPr>
                          <m:chr m:val="∑"/>
                          <m:limLoc m:val="undOvr"/>
                          <m:ctrlPr>
                            <a:rPr kumimoji="0" lang="en-US" altLang="zh-CN" sz="2400" b="0" i="1" u="none" strike="noStrike" kern="1200" cap="none" spc="0" normalizeH="0" baseline="0" noProof="1">
                              <a:solidFill>
                                <a:schemeClr val="tx1"/>
                              </a:solidFill>
                              <a:latin typeface="Cambria Math" panose="02040503050406030204" pitchFamily="18" charset="0"/>
                              <a:ea typeface="+mn-ea"/>
                              <a:cs typeface="DejaVu Math TeX Gyre" panose="02000503000000000000" charset="0"/>
                              <a:sym typeface="+mn-ea"/>
                            </a:rPr>
                          </m:ctrlPr>
                        </m:naryPr>
                        <m:sub>
                          <m:r>
                            <a:rPr kumimoji="0" lang="en-US" altLang="zh-CN" sz="2400" b="0" i="1" u="none" strike="noStrike" kern="1200" cap="none" spc="0" normalizeH="0" baseline="0" noProof="1">
                              <a:solidFill>
                                <a:schemeClr val="tx1"/>
                              </a:solidFill>
                              <a:latin typeface="Cambria Math" panose="02040503050406030204" pitchFamily="18" charset="0"/>
                              <a:ea typeface="+mn-ea"/>
                              <a:cs typeface="DejaVu Math TeX Gyre" panose="02000503000000000000" charset="0"/>
                              <a:sym typeface="+mn-ea"/>
                            </a:rPr>
                            <m:t>𝑖</m:t>
                          </m:r>
                          <m:r>
                            <a:rPr kumimoji="0" lang="en-US" altLang="zh-CN" sz="2400" b="0" i="1" u="none" strike="noStrike" kern="1200" cap="none" spc="0" normalizeH="0" baseline="0" noProof="1">
                              <a:solidFill>
                                <a:schemeClr val="tx1"/>
                              </a:solidFill>
                              <a:latin typeface="Cambria Math" panose="02040503050406030204" pitchFamily="18" charset="0"/>
                              <a:ea typeface="+mn-ea"/>
                              <a:cs typeface="DejaVu Math TeX Gyre" panose="02000503000000000000" charset="0"/>
                              <a:sym typeface="+mn-ea"/>
                            </a:rPr>
                            <m:t>=1</m:t>
                          </m:r>
                        </m:sub>
                        <m:sup>
                          <m:sSub>
                            <m:sSubPr>
                              <m:ctrlPr>
                                <a:rPr kumimoji="0" lang="en-US" altLang="zh-CN" sz="2400" b="0" i="1" u="none" strike="noStrike" kern="1200" cap="none" spc="0" normalizeH="0" baseline="0" noProof="1">
                                  <a:solidFill>
                                    <a:schemeClr val="tx1"/>
                                  </a:solidFill>
                                  <a:latin typeface="Cambria Math" panose="02040503050406030204" pitchFamily="18" charset="0"/>
                                  <a:ea typeface="+mn-ea"/>
                                  <a:cs typeface="DejaVu Math TeX Gyre" panose="02000503000000000000" charset="0"/>
                                  <a:sym typeface="+mn-ea"/>
                                </a:rPr>
                              </m:ctrlPr>
                            </m:sSubPr>
                            <m:e>
                              <m:r>
                                <a:rPr kumimoji="0" lang="en-US" altLang="zh-CN" sz="2400" b="0" i="1" u="none" strike="noStrike" kern="1200" cap="none" spc="0" normalizeH="0" baseline="0" noProof="1">
                                  <a:solidFill>
                                    <a:schemeClr val="tx1"/>
                                  </a:solidFill>
                                  <a:latin typeface="Cambria Math" panose="02040503050406030204" pitchFamily="18" charset="0"/>
                                  <a:ea typeface="+mn-ea"/>
                                  <a:cs typeface="DejaVu Math TeX Gyre" panose="02000503000000000000" charset="0"/>
                                  <a:sym typeface="+mn-ea"/>
                                </a:rPr>
                                <m:t>𝑁</m:t>
                              </m:r>
                            </m:e>
                            <m:sub>
                              <m:r>
                                <a:rPr kumimoji="0" lang="en-US" altLang="zh-CN" sz="2400" b="0" i="1" u="none" strike="noStrike" kern="1200" cap="none" spc="0" normalizeH="0" baseline="0" noProof="1">
                                  <a:solidFill>
                                    <a:schemeClr val="tx1"/>
                                  </a:solidFill>
                                  <a:latin typeface="Cambria Math" panose="02040503050406030204" pitchFamily="18" charset="0"/>
                                  <a:ea typeface="+mn-ea"/>
                                  <a:cs typeface="DejaVu Math TeX Gyre" panose="02000503000000000000" charset="0"/>
                                  <a:sym typeface="+mn-ea"/>
                                </a:rPr>
                                <m:t>𝑓</m:t>
                              </m:r>
                            </m:sub>
                          </m:sSub>
                        </m:sup>
                        <m:e>
                          <m:r>
                            <a:rPr kumimoji="0" lang="en-US" altLang="zh-CN" sz="2400" b="0" i="1" u="none" strike="noStrike" kern="1200" cap="none" spc="0" normalizeH="0" baseline="0" noProof="1">
                              <a:solidFill>
                                <a:schemeClr val="tx1"/>
                              </a:solidFill>
                              <a:latin typeface="Cambria Math" panose="02040503050406030204" pitchFamily="18" charset="0"/>
                              <a:ea typeface="+mn-ea"/>
                              <a:cs typeface="DejaVu Math TeX Gyre" panose="02000503000000000000" charset="0"/>
                              <a:sym typeface="+mn-ea"/>
                            </a:rPr>
                            <m:t>|</m:t>
                          </m:r>
                          <m:r>
                            <a:rPr kumimoji="0" lang="en-US" altLang="zh-CN" sz="2400" b="0" i="1" u="none" strike="noStrike" kern="1200" cap="none" spc="0" normalizeH="0" baseline="0" noProof="1">
                              <a:solidFill>
                                <a:schemeClr val="tx1"/>
                              </a:solidFill>
                              <a:latin typeface="Cambria Math" panose="02040503050406030204" pitchFamily="18" charset="0"/>
                              <a:ea typeface="+mn-ea"/>
                              <a:cs typeface="DejaVu Math TeX Gyre" panose="02000503000000000000" charset="0"/>
                              <a:sym typeface="+mn-ea"/>
                            </a:rPr>
                            <m:t>𝑓</m:t>
                          </m:r>
                          <m:r>
                            <a:rPr kumimoji="0" lang="en-US" altLang="zh-CN" sz="2400" b="0" i="1" u="none" strike="noStrike" kern="1200" cap="none" spc="0" normalizeH="0" baseline="0" noProof="1">
                              <a:solidFill>
                                <a:schemeClr val="tx1"/>
                              </a:solidFill>
                              <a:latin typeface="Cambria Math" panose="02040503050406030204" pitchFamily="18" charset="0"/>
                              <a:ea typeface="+mn-ea"/>
                              <a:cs typeface="DejaVu Math TeX Gyre" panose="02000503000000000000" charset="0"/>
                              <a:sym typeface="+mn-ea"/>
                            </a:rPr>
                            <m:t>(</m:t>
                          </m:r>
                          <m:sSubSup>
                            <m:sSubSupPr>
                              <m:ctrlPr>
                                <a:rPr kumimoji="0" lang="en-US" altLang="zh-CN" sz="2400" b="0" i="1" u="none" strike="noStrike" kern="1200" cap="none" spc="0" normalizeH="0" baseline="0" noProof="1">
                                  <a:solidFill>
                                    <a:schemeClr val="tx1"/>
                                  </a:solidFill>
                                  <a:latin typeface="Cambria Math" panose="02040503050406030204" pitchFamily="18" charset="0"/>
                                  <a:ea typeface="+mn-ea"/>
                                  <a:cs typeface="DejaVu Math TeX Gyre" panose="02000503000000000000" charset="0"/>
                                  <a:sym typeface="+mn-ea"/>
                                </a:rPr>
                              </m:ctrlPr>
                            </m:sSubSupPr>
                            <m:e>
                              <m:r>
                                <a:rPr kumimoji="0" lang="en-US" altLang="zh-CN" sz="2400" b="0" i="1" u="none" strike="noStrike" kern="1200" cap="none" spc="0" normalizeH="0" baseline="0" noProof="1">
                                  <a:solidFill>
                                    <a:schemeClr val="tx1"/>
                                  </a:solidFill>
                                  <a:latin typeface="Cambria Math" panose="02040503050406030204" pitchFamily="18" charset="0"/>
                                  <a:ea typeface="+mn-ea"/>
                                  <a:cs typeface="DejaVu Math TeX Gyre" panose="02000503000000000000" charset="0"/>
                                  <a:sym typeface="+mn-ea"/>
                                </a:rPr>
                                <m:t>𝑥</m:t>
                              </m:r>
                            </m:e>
                            <m:sub>
                              <m:r>
                                <a:rPr kumimoji="0" lang="en-US" altLang="zh-CN" sz="2400" b="0" i="1" u="none" strike="noStrike" kern="1200" cap="none" spc="0" normalizeH="0" baseline="0" noProof="1">
                                  <a:solidFill>
                                    <a:schemeClr val="tx1"/>
                                  </a:solidFill>
                                  <a:latin typeface="Cambria Math" panose="02040503050406030204" pitchFamily="18" charset="0"/>
                                  <a:ea typeface="+mn-ea"/>
                                  <a:cs typeface="DejaVu Math TeX Gyre" panose="02000503000000000000" charset="0"/>
                                  <a:sym typeface="+mn-ea"/>
                                </a:rPr>
                                <m:t>𝑓</m:t>
                              </m:r>
                            </m:sub>
                            <m:sup>
                              <m:r>
                                <a:rPr kumimoji="0" lang="en-US" altLang="zh-CN" sz="2400" b="0" i="1" u="none" strike="noStrike" kern="1200" cap="none" spc="0" normalizeH="0" baseline="0" noProof="1">
                                  <a:solidFill>
                                    <a:schemeClr val="tx1"/>
                                  </a:solidFill>
                                  <a:latin typeface="Cambria Math" panose="02040503050406030204" pitchFamily="18" charset="0"/>
                                  <a:ea typeface="+mn-ea"/>
                                  <a:cs typeface="DejaVu Math TeX Gyre" panose="02000503000000000000" charset="0"/>
                                  <a:sym typeface="+mn-ea"/>
                                </a:rPr>
                                <m:t>𝑖</m:t>
                              </m:r>
                            </m:sup>
                          </m:sSubSup>
                          <m:r>
                            <a:rPr kumimoji="0" lang="en-US" altLang="zh-CN" sz="2400" b="0" i="1" u="none" strike="noStrike" kern="1200" cap="none" spc="0" normalizeH="0" baseline="0" noProof="1">
                              <a:solidFill>
                                <a:schemeClr val="tx1"/>
                              </a:solidFill>
                              <a:latin typeface="Cambria Math" panose="02040503050406030204" pitchFamily="18" charset="0"/>
                              <a:ea typeface="+mn-ea"/>
                              <a:cs typeface="DejaVu Math TeX Gyre" panose="02000503000000000000" charset="0"/>
                              <a:sym typeface="+mn-ea"/>
                            </a:rPr>
                            <m:t>,</m:t>
                          </m:r>
                          <m:sSubSup>
                            <m:sSubSupPr>
                              <m:ctrlPr>
                                <a:rPr kumimoji="0" lang="en-US" altLang="zh-CN" sz="2400" b="0" i="1" u="none" strike="noStrike" kern="1200" cap="none" spc="0" normalizeH="0" baseline="0" noProof="1">
                                  <a:solidFill>
                                    <a:schemeClr val="tx1"/>
                                  </a:solidFill>
                                  <a:latin typeface="Cambria Math" panose="02040503050406030204" pitchFamily="18" charset="0"/>
                                  <a:ea typeface="+mn-ea"/>
                                  <a:cs typeface="DejaVu Math TeX Gyre" panose="02000503000000000000" charset="0"/>
                                  <a:sym typeface="+mn-ea"/>
                                </a:rPr>
                              </m:ctrlPr>
                            </m:sSubSupPr>
                            <m:e>
                              <m:r>
                                <a:rPr kumimoji="0" lang="en-US" altLang="zh-CN" sz="2400" b="0" i="1" u="none" strike="noStrike" kern="1200" cap="none" spc="0" normalizeH="0" baseline="0" noProof="1">
                                  <a:solidFill>
                                    <a:schemeClr val="tx1"/>
                                  </a:solidFill>
                                  <a:latin typeface="Cambria Math" panose="02040503050406030204" pitchFamily="18" charset="0"/>
                                  <a:ea typeface="+mn-ea"/>
                                  <a:cs typeface="DejaVu Math TeX Gyre" panose="02000503000000000000" charset="0"/>
                                  <a:sym typeface="+mn-ea"/>
                                </a:rPr>
                                <m:t>𝑦</m:t>
                              </m:r>
                            </m:e>
                            <m:sub>
                              <m:r>
                                <a:rPr kumimoji="0" lang="en-US" altLang="zh-CN" sz="2400" b="0" i="1" u="none" strike="noStrike" kern="1200" cap="none" spc="0" normalizeH="0" baseline="0" noProof="1">
                                  <a:solidFill>
                                    <a:schemeClr val="tx1"/>
                                  </a:solidFill>
                                  <a:latin typeface="Cambria Math" panose="02040503050406030204" pitchFamily="18" charset="0"/>
                                  <a:ea typeface="+mn-ea"/>
                                  <a:cs typeface="DejaVu Math TeX Gyre" panose="02000503000000000000" charset="0"/>
                                  <a:sym typeface="+mn-ea"/>
                                </a:rPr>
                                <m:t>𝑓</m:t>
                              </m:r>
                            </m:sub>
                            <m:sup>
                              <m:r>
                                <a:rPr kumimoji="0" lang="en-US" altLang="zh-CN" sz="2400" b="0" i="1" u="none" strike="noStrike" kern="1200" cap="none" spc="0" normalizeH="0" baseline="0" noProof="1">
                                  <a:solidFill>
                                    <a:schemeClr val="tx1"/>
                                  </a:solidFill>
                                  <a:latin typeface="Cambria Math" panose="02040503050406030204" pitchFamily="18" charset="0"/>
                                  <a:ea typeface="+mn-ea"/>
                                  <a:cs typeface="DejaVu Math TeX Gyre" panose="02000503000000000000" charset="0"/>
                                  <a:sym typeface="+mn-ea"/>
                                </a:rPr>
                                <m:t>𝑖</m:t>
                              </m:r>
                            </m:sup>
                          </m:sSubSup>
                          <m:r>
                            <a:rPr kumimoji="0" lang="en-US" altLang="zh-CN" sz="2400" b="0" i="1" u="none" strike="noStrike" kern="1200" cap="none" spc="0" normalizeH="0" baseline="0" noProof="1">
                              <a:solidFill>
                                <a:schemeClr val="tx1"/>
                              </a:solidFill>
                              <a:latin typeface="Cambria Math" panose="02040503050406030204" pitchFamily="18" charset="0"/>
                              <a:ea typeface="+mn-ea"/>
                              <a:cs typeface="DejaVu Math TeX Gyre" panose="02000503000000000000" charset="0"/>
                              <a:sym typeface="+mn-ea"/>
                            </a:rPr>
                            <m:t>)</m:t>
                          </m:r>
                          <m:sSup>
                            <m:sSupPr>
                              <m:ctrlPr>
                                <a:rPr kumimoji="0" lang="en-US" altLang="zh-CN" sz="2400" b="0" i="1" u="none" strike="noStrike" kern="1200" cap="none" spc="0" normalizeH="0" baseline="0" noProof="1">
                                  <a:solidFill>
                                    <a:schemeClr val="tx1"/>
                                  </a:solidFill>
                                  <a:latin typeface="Cambria Math" panose="02040503050406030204" pitchFamily="18" charset="0"/>
                                  <a:ea typeface="+mn-ea"/>
                                  <a:cs typeface="DejaVu Math TeX Gyre" panose="02000503000000000000" charset="0"/>
                                  <a:sym typeface="+mn-ea"/>
                                </a:rPr>
                              </m:ctrlPr>
                            </m:sSupPr>
                            <m:e>
                              <m:r>
                                <a:rPr kumimoji="0" lang="en-US" altLang="zh-CN" sz="2400" b="0" i="1" u="none" strike="noStrike" kern="1200" cap="none" spc="0" normalizeH="0" baseline="0" noProof="1">
                                  <a:solidFill>
                                    <a:schemeClr val="tx1"/>
                                  </a:solidFill>
                                  <a:latin typeface="Cambria Math" panose="02040503050406030204" pitchFamily="18" charset="0"/>
                                  <a:ea typeface="+mn-ea"/>
                                  <a:cs typeface="DejaVu Math TeX Gyre" panose="02000503000000000000" charset="0"/>
                                  <a:sym typeface="+mn-ea"/>
                                </a:rPr>
                                <m:t>|</m:t>
                              </m:r>
                            </m:e>
                            <m:sup>
                              <m:r>
                                <a:rPr kumimoji="0" lang="en-US" altLang="zh-CN" sz="2400" b="0" i="1" u="none" strike="noStrike" kern="1200" cap="none" spc="0" normalizeH="0" baseline="0" noProof="1">
                                  <a:solidFill>
                                    <a:schemeClr val="tx1"/>
                                  </a:solidFill>
                                  <a:latin typeface="Cambria Math" panose="02040503050406030204" pitchFamily="18" charset="0"/>
                                  <a:ea typeface="+mn-ea"/>
                                  <a:cs typeface="DejaVu Math TeX Gyre" panose="02000503000000000000" charset="0"/>
                                  <a:sym typeface="+mn-ea"/>
                                </a:rPr>
                                <m:t>2</m:t>
                              </m:r>
                            </m:sup>
                          </m:sSup>
                        </m:e>
                      </m:nary>
                    </m:oMath>
                  </m:oMathPara>
                </a14:m>
                <a:endParaRPr lang="en-US" sz="2400" dirty="0"/>
              </a:p>
            </p:txBody>
          </p:sp>
        </mc:Choice>
        <mc:Fallback xmlns="">
          <p:sp>
            <p:nvSpPr>
              <p:cNvPr id="11" name="Text Box 10"/>
              <p:cNvSpPr txBox="1">
                <a:spLocks noRot="1" noChangeAspect="1" noMove="1" noResize="1" noEditPoints="1" noAdjustHandles="1" noChangeArrowheads="1" noChangeShapeType="1" noTextEdit="1"/>
              </p:cNvSpPr>
              <p:nvPr/>
            </p:nvSpPr>
            <p:spPr>
              <a:xfrm>
                <a:off x="2571341" y="5227320"/>
                <a:ext cx="6736972" cy="1162562"/>
              </a:xfrm>
              <a:prstGeom prst="rect">
                <a:avLst/>
              </a:prstGeom>
              <a:blipFill>
                <a:blip r:embed="rId4"/>
                <a:stretch>
                  <a:fillRect/>
                </a:stretch>
              </a:blipFill>
            </p:spPr>
            <p:txBody>
              <a:bodyPr/>
              <a:lstStyle/>
              <a:p>
                <a:r>
                  <a:rPr lang="zh-CN" altLang="en-US">
                    <a:noFill/>
                  </a:rPr>
                  <a:t> </a:t>
                </a:r>
              </a:p>
            </p:txBody>
          </p:sp>
        </mc:Fallback>
      </mc:AlternateContent>
      <p:pic>
        <p:nvPicPr>
          <p:cNvPr id="12" name="Picture 11"/>
          <p:cNvPicPr>
            <a:picLocks noChangeAspect="1"/>
          </p:cNvPicPr>
          <p:nvPr/>
        </p:nvPicPr>
        <p:blipFill>
          <a:blip r:embed="rId5"/>
          <a:srcRect l="4026" t="2909" r="21728" b="4073"/>
          <a:stretch>
            <a:fillRect/>
          </a:stretch>
        </p:blipFill>
        <p:spPr>
          <a:xfrm>
            <a:off x="2842087" y="2495456"/>
            <a:ext cx="6182360" cy="2692400"/>
          </a:xfrm>
          <a:prstGeom prst="rect">
            <a:avLst/>
          </a:prstGeom>
        </p:spPr>
      </p:pic>
      <p:sp>
        <p:nvSpPr>
          <p:cNvPr id="2" name="灯片编号占位符 1">
            <a:extLst>
              <a:ext uri="{FF2B5EF4-FFF2-40B4-BE49-F238E27FC236}">
                <a16:creationId xmlns:a16="http://schemas.microsoft.com/office/drawing/2014/main" id="{1EE453D3-1E24-4AE2-B18F-6BED83D39CF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11</a:t>
            </a:fld>
            <a:endParaRPr lang="en-GB"/>
          </a:p>
        </p:txBody>
      </p:sp>
      <p:cxnSp>
        <p:nvCxnSpPr>
          <p:cNvPr id="14" name="直接连接符 13">
            <a:extLst>
              <a:ext uri="{FF2B5EF4-FFF2-40B4-BE49-F238E27FC236}">
                <a16:creationId xmlns:a16="http://schemas.microsoft.com/office/drawing/2014/main" id="{00411487-1E0F-40D0-905E-021160828AAA}"/>
              </a:ext>
            </a:extLst>
          </p:cNvPr>
          <p:cNvCxnSpPr>
            <a:cxnSpLocks/>
          </p:cNvCxnSpPr>
          <p:nvPr/>
        </p:nvCxnSpPr>
        <p:spPr bwMode="auto">
          <a:xfrm>
            <a:off x="4212364" y="6126411"/>
            <a:ext cx="2340244" cy="0"/>
          </a:xfrm>
          <a:prstGeom prst="line">
            <a:avLst/>
          </a:prstGeom>
          <a:gradFill rotWithShape="0">
            <a:gsLst>
              <a:gs pos="0">
                <a:schemeClr val="accent1"/>
              </a:gs>
              <a:gs pos="100000">
                <a:schemeClr val="accent2"/>
              </a:gs>
            </a:gsLst>
            <a:lin ang="5400000" scaled="1"/>
          </a:gradFill>
          <a:ln w="57150" cap="flat" cmpd="sng" algn="ctr">
            <a:solidFill>
              <a:srgbClr val="FF0000"/>
            </a:solidFill>
            <a:prstDash val="solid"/>
            <a:round/>
            <a:headEnd type="none" w="med" len="med"/>
            <a:tailEnd type="none" w="med" len="med"/>
          </a:ln>
        </p:spPr>
      </p:cxnSp>
      <p:sp>
        <p:nvSpPr>
          <p:cNvPr id="15" name="文本框 14">
            <a:extLst>
              <a:ext uri="{FF2B5EF4-FFF2-40B4-BE49-F238E27FC236}">
                <a16:creationId xmlns:a16="http://schemas.microsoft.com/office/drawing/2014/main" id="{8C5A8373-43E1-4A0D-873D-A978A6DF455E}"/>
              </a:ext>
            </a:extLst>
          </p:cNvPr>
          <p:cNvSpPr txBox="1"/>
          <p:nvPr/>
        </p:nvSpPr>
        <p:spPr>
          <a:xfrm>
            <a:off x="4554068" y="6217623"/>
            <a:ext cx="1656835" cy="382905"/>
          </a:xfrm>
          <a:prstGeom prst="rect">
            <a:avLst/>
          </a:prstGeom>
          <a:noFill/>
        </p:spPr>
        <p:txBody>
          <a:bodyPr wrap="square" rtlCol="0">
            <a:spAutoFit/>
          </a:bodyPr>
          <a:lstStyle/>
          <a:p>
            <a:pPr algn="ctr"/>
            <a:r>
              <a:rPr lang="en-US" altLang="zh-CN" b="1" dirty="0"/>
              <a:t>NN</a:t>
            </a:r>
            <a:endParaRPr lang="zh-CN" altLang="en-US" b="1" dirty="0"/>
          </a:p>
        </p:txBody>
      </p:sp>
      <p:cxnSp>
        <p:nvCxnSpPr>
          <p:cNvPr id="20" name="直接连接符 19">
            <a:extLst>
              <a:ext uri="{FF2B5EF4-FFF2-40B4-BE49-F238E27FC236}">
                <a16:creationId xmlns:a16="http://schemas.microsoft.com/office/drawing/2014/main" id="{BEE48D77-42A4-4608-B017-CD4FDF3D6B2F}"/>
              </a:ext>
            </a:extLst>
          </p:cNvPr>
          <p:cNvCxnSpPr>
            <a:cxnSpLocks/>
          </p:cNvCxnSpPr>
          <p:nvPr/>
        </p:nvCxnSpPr>
        <p:spPr bwMode="auto">
          <a:xfrm>
            <a:off x="7583579" y="6105161"/>
            <a:ext cx="1271087" cy="0"/>
          </a:xfrm>
          <a:prstGeom prst="line">
            <a:avLst/>
          </a:prstGeom>
          <a:gradFill rotWithShape="0">
            <a:gsLst>
              <a:gs pos="0">
                <a:schemeClr val="accent1"/>
              </a:gs>
              <a:gs pos="100000">
                <a:schemeClr val="accent2"/>
              </a:gs>
            </a:gsLst>
            <a:lin ang="5400000" scaled="1"/>
          </a:gradFill>
          <a:ln w="57150" cap="flat" cmpd="sng" algn="ctr">
            <a:solidFill>
              <a:srgbClr val="FF0000"/>
            </a:solidFill>
            <a:prstDash val="solid"/>
            <a:round/>
            <a:headEnd type="none" w="med" len="med"/>
            <a:tailEnd type="none" w="med" len="med"/>
          </a:ln>
        </p:spPr>
      </p:cxnSp>
      <p:sp>
        <p:nvSpPr>
          <p:cNvPr id="21" name="文本框 20">
            <a:extLst>
              <a:ext uri="{FF2B5EF4-FFF2-40B4-BE49-F238E27FC236}">
                <a16:creationId xmlns:a16="http://schemas.microsoft.com/office/drawing/2014/main" id="{A971FF31-BE7D-4B98-8B42-DC9CE056734D}"/>
              </a:ext>
            </a:extLst>
          </p:cNvPr>
          <p:cNvSpPr txBox="1"/>
          <p:nvPr/>
        </p:nvSpPr>
        <p:spPr>
          <a:xfrm>
            <a:off x="7286936" y="6198429"/>
            <a:ext cx="1656835" cy="382905"/>
          </a:xfrm>
          <a:prstGeom prst="rect">
            <a:avLst/>
          </a:prstGeom>
          <a:noFill/>
        </p:spPr>
        <p:txBody>
          <a:bodyPr wrap="square" rtlCol="0">
            <a:spAutoFit/>
          </a:bodyPr>
          <a:lstStyle/>
          <a:p>
            <a:pPr algn="ctr"/>
            <a:r>
              <a:rPr lang="en-US" altLang="zh-CN" b="1" dirty="0"/>
              <a:t>PDE</a:t>
            </a:r>
            <a:endParaRPr lang="zh-CN" altLang="en-US" b="1" dirty="0"/>
          </a:p>
        </p:txBody>
      </p:sp>
      <p:sp>
        <p:nvSpPr>
          <p:cNvPr id="13" name="箭头: 右 12">
            <a:extLst>
              <a:ext uri="{FF2B5EF4-FFF2-40B4-BE49-F238E27FC236}">
                <a16:creationId xmlns:a16="http://schemas.microsoft.com/office/drawing/2014/main" id="{C905471E-62A6-41F0-BD87-BE451F5C42CD}"/>
              </a:ext>
            </a:extLst>
          </p:cNvPr>
          <p:cNvSpPr/>
          <p:nvPr/>
        </p:nvSpPr>
        <p:spPr bwMode="auto">
          <a:xfrm>
            <a:off x="2383699" y="3981162"/>
            <a:ext cx="556322" cy="727363"/>
          </a:xfrm>
          <a:prstGeom prst="rightArrow">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none" lIns="91440" tIns="45720" rIns="91440" bIns="45720" numCol="1" rtlCol="0" anchor="ctr"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latin typeface="Arial" panose="02080604020202020204" pitchFamily="34" charset="0"/>
              <a:ea typeface="宋体" pitchFamily="2" charset="-122"/>
            </a:endParaRPr>
          </a:p>
        </p:txBody>
      </p:sp>
      <p:sp>
        <p:nvSpPr>
          <p:cNvPr id="16" name="文本框 15">
            <a:extLst>
              <a:ext uri="{FF2B5EF4-FFF2-40B4-BE49-F238E27FC236}">
                <a16:creationId xmlns:a16="http://schemas.microsoft.com/office/drawing/2014/main" id="{0CE52BD0-0A62-4838-900B-BD8A9A8209FF}"/>
              </a:ext>
            </a:extLst>
          </p:cNvPr>
          <p:cNvSpPr txBox="1"/>
          <p:nvPr/>
        </p:nvSpPr>
        <p:spPr>
          <a:xfrm>
            <a:off x="1111194" y="4160177"/>
            <a:ext cx="1219476" cy="369332"/>
          </a:xfrm>
          <a:prstGeom prst="rect">
            <a:avLst/>
          </a:prstGeom>
          <a:noFill/>
        </p:spPr>
        <p:txBody>
          <a:bodyPr wrap="square" rtlCol="0">
            <a:spAutoFit/>
          </a:bodyPr>
          <a:lstStyle/>
          <a:p>
            <a:pPr algn="ctr"/>
            <a:r>
              <a:rPr lang="zh-CN" altLang="en-US" b="1" dirty="0"/>
              <a:t>自动微分</a:t>
            </a:r>
          </a:p>
        </p:txBody>
      </p:sp>
      <p:sp>
        <p:nvSpPr>
          <p:cNvPr id="24" name="Google Shape;9571;p134">
            <a:extLst>
              <a:ext uri="{FF2B5EF4-FFF2-40B4-BE49-F238E27FC236}">
                <a16:creationId xmlns:a16="http://schemas.microsoft.com/office/drawing/2014/main" id="{28ED56B9-A89C-48D9-B971-FC3E4F536F1C}"/>
              </a:ext>
            </a:extLst>
          </p:cNvPr>
          <p:cNvSpPr txBox="1"/>
          <p:nvPr/>
        </p:nvSpPr>
        <p:spPr>
          <a:xfrm>
            <a:off x="1382720" y="-35201"/>
            <a:ext cx="8248000" cy="677068"/>
          </a:xfrm>
          <a:prstGeom prst="rect">
            <a:avLst/>
          </a:prstGeom>
          <a:noFill/>
          <a:ln>
            <a:noFill/>
          </a:ln>
        </p:spPr>
        <p:txBody>
          <a:bodyPr spcFirstLastPara="1" wrap="square" lIns="121900" tIns="121900" rIns="121900" bIns="121900" anchor="t" anchorCtr="0">
            <a:spAutoFit/>
            <a:scene3d>
              <a:camera prst="orthographicFront"/>
              <a:lightRig rig="soft" dir="t">
                <a:rot lat="0" lon="0" rev="15600000"/>
              </a:lightRig>
            </a:scene3d>
            <a:sp3d extrusionH="57150" prstMaterial="softEdge">
              <a:bevelT w="25400" h="38100"/>
            </a:sp3d>
          </a:bodyPr>
          <a:lstStyle/>
          <a:p>
            <a:pPr marL="0" lvl="0" indent="0" algn="ctr" rtl="0">
              <a:spcBef>
                <a:spcPts val="0"/>
              </a:spcBef>
              <a:spcAft>
                <a:spcPts val="0"/>
              </a:spcAft>
              <a:buNone/>
            </a:pPr>
            <a:r>
              <a:rPr lang="en-US" altLang="zh-CN" sz="2800" b="1" dirty="0">
                <a:solidFill>
                  <a:schemeClr val="accent4"/>
                </a:solidFill>
                <a:effectLst/>
              </a:rPr>
              <a:t>1.3.1 </a:t>
            </a:r>
            <a:r>
              <a:rPr lang="zh-CN" altLang="en-US" sz="2800" b="1" dirty="0">
                <a:solidFill>
                  <a:schemeClr val="accent4"/>
                </a:solidFill>
              </a:rPr>
              <a:t>以二维非齐次</a:t>
            </a:r>
            <a:r>
              <a:rPr lang="en-US" altLang="zh-CN" sz="2800" b="1" dirty="0">
                <a:solidFill>
                  <a:schemeClr val="accent4"/>
                </a:solidFill>
              </a:rPr>
              <a:t>Helmholtz</a:t>
            </a:r>
            <a:r>
              <a:rPr lang="zh-CN" altLang="en-US" sz="2800" b="1" dirty="0">
                <a:solidFill>
                  <a:schemeClr val="accent4"/>
                </a:solidFill>
              </a:rPr>
              <a:t>方程为例</a:t>
            </a:r>
            <a:endParaRPr lang="zh-CN" altLang="en-US" sz="2800" b="1" dirty="0">
              <a:solidFill>
                <a:schemeClr val="accent4"/>
              </a:solidFill>
              <a:effectLst/>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199"/>
        <p:cNvGrpSpPr/>
        <p:nvPr/>
      </p:nvGrpSpPr>
      <p:grpSpPr>
        <a:xfrm>
          <a:off x="0" y="0"/>
          <a:ext cx="0" cy="0"/>
          <a:chOff x="0" y="0"/>
          <a:chExt cx="0" cy="0"/>
        </a:xfrm>
      </p:grpSpPr>
      <p:sp>
        <p:nvSpPr>
          <p:cNvPr id="7" name="Right Arrow 6"/>
          <p:cNvSpPr/>
          <p:nvPr/>
        </p:nvSpPr>
        <p:spPr>
          <a:xfrm>
            <a:off x="7241540" y="601770"/>
            <a:ext cx="3003550" cy="614045"/>
          </a:xfrm>
          <a:prstGeom prst="rightArrow">
            <a:avLst/>
          </a:prstGeom>
          <a:solidFill>
            <a:srgbClr val="FF0000"/>
          </a:solidFill>
          <a:ln w="9525" cap="flat" cmpd="sng" algn="ctr">
            <a:solidFill>
              <a:schemeClr val="accent1"/>
            </a:solidFill>
            <a:prstDash val="solid"/>
            <a:round/>
            <a:headEnd type="none" w="med" len="med"/>
            <a:tailEnd type="none" w="med" len="med"/>
          </a:ln>
        </p:spPr>
        <p:txBody>
          <a:bodyPr vert="horz" wrap="none" lIns="91440" tIns="45720" rIns="91440" bIns="45720" numCol="1" anchor="ctr"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latin typeface="Arial" panose="02080604020202020204" pitchFamily="34" charset="0"/>
              <a:ea typeface="宋体" pitchFamily="2" charset="-122"/>
            </a:endParaRPr>
          </a:p>
        </p:txBody>
      </p:sp>
      <p:sp>
        <p:nvSpPr>
          <p:cNvPr id="8" name="Rectangle 7"/>
          <p:cNvSpPr/>
          <p:nvPr/>
        </p:nvSpPr>
        <p:spPr>
          <a:xfrm>
            <a:off x="799465" y="745915"/>
            <a:ext cx="2983865" cy="347345"/>
          </a:xfrm>
          <a:prstGeom prst="rect">
            <a:avLst/>
          </a:prstGeom>
          <a:solidFill>
            <a:schemeClr val="bg2">
              <a:lumMod val="50000"/>
            </a:schemeClr>
          </a:solidFill>
          <a:ln w="9525" cap="flat" cmpd="sng" algn="ctr">
            <a:solidFill>
              <a:schemeClr val="accent1"/>
            </a:solidFill>
            <a:prstDash val="solid"/>
            <a:round/>
            <a:headEnd type="none" w="med" len="med"/>
            <a:tailEnd type="none" w="med" len="med"/>
          </a:ln>
        </p:spPr>
        <p:txBody>
          <a:bodyPr vert="horz" wrap="none" lIns="91440" tIns="45720" rIns="91440" bIns="45720" numCol="1" anchor="ctr"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latin typeface="Arial" panose="02080604020202020204" pitchFamily="34" charset="0"/>
              <a:ea typeface="宋体" pitchFamily="2" charset="-122"/>
            </a:endParaRPr>
          </a:p>
        </p:txBody>
      </p:sp>
      <p:sp>
        <p:nvSpPr>
          <p:cNvPr id="9" name="Text Box 8"/>
          <p:cNvSpPr txBox="1"/>
          <p:nvPr/>
        </p:nvSpPr>
        <p:spPr>
          <a:xfrm>
            <a:off x="3945890" y="724960"/>
            <a:ext cx="3121660" cy="368300"/>
          </a:xfrm>
          <a:prstGeom prst="rect">
            <a:avLst/>
          </a:prstGeom>
          <a:solidFill>
            <a:schemeClr val="accent2">
              <a:lumMod val="40000"/>
              <a:lumOff val="60000"/>
            </a:schemeClr>
          </a:solidFill>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zh-CN" altLang="en-US"/>
              <a:t>数据</a:t>
            </a:r>
          </a:p>
        </p:txBody>
      </p:sp>
      <p:sp>
        <p:nvSpPr>
          <p:cNvPr id="18" name="Text Box 17"/>
          <p:cNvSpPr txBox="1"/>
          <p:nvPr/>
        </p:nvSpPr>
        <p:spPr>
          <a:xfrm>
            <a:off x="1960823" y="4291330"/>
            <a:ext cx="7442950" cy="369332"/>
          </a:xfrm>
          <a:prstGeom prst="rect">
            <a:avLst/>
          </a:prstGeom>
          <a:noFill/>
        </p:spPr>
        <p:txBody>
          <a:bodyPr wrap="square" rtlCol="0">
            <a:spAutoFit/>
          </a:bodyPr>
          <a:lstStyle/>
          <a:p>
            <a:r>
              <a:rPr lang="zh-CN" altLang="en-US" dirty="0"/>
              <a:t>声源位于原点，对于非声源点处声场满足</a:t>
            </a:r>
            <a:r>
              <a:rPr lang="zh-CN" altLang="en-US" dirty="0">
                <a:solidFill>
                  <a:srgbClr val="FF0000"/>
                </a:solidFill>
              </a:rPr>
              <a:t>非齐次</a:t>
            </a:r>
            <a:r>
              <a:rPr lang="en-US" altLang="zh-CN" dirty="0">
                <a:solidFill>
                  <a:srgbClr val="FF0000"/>
                </a:solidFill>
              </a:rPr>
              <a:t>Helmholtz</a:t>
            </a:r>
            <a:r>
              <a:rPr lang="zh-CN" altLang="en-US" dirty="0"/>
              <a:t>方程。</a:t>
            </a:r>
          </a:p>
        </p:txBody>
      </p:sp>
      <p:pic>
        <p:nvPicPr>
          <p:cNvPr id="19" name="Picture 18"/>
          <p:cNvPicPr>
            <a:picLocks noChangeAspect="1"/>
          </p:cNvPicPr>
          <p:nvPr/>
        </p:nvPicPr>
        <p:blipFill>
          <a:blip r:embed="rId3"/>
          <a:stretch>
            <a:fillRect/>
          </a:stretch>
        </p:blipFill>
        <p:spPr>
          <a:xfrm>
            <a:off x="3549967" y="1221767"/>
            <a:ext cx="3913505" cy="2935605"/>
          </a:xfrm>
          <a:prstGeom prst="rect">
            <a:avLst/>
          </a:prstGeom>
        </p:spPr>
      </p:pic>
      <p:sp>
        <p:nvSpPr>
          <p:cNvPr id="2" name="灯片编号占位符 1">
            <a:extLst>
              <a:ext uri="{FF2B5EF4-FFF2-40B4-BE49-F238E27FC236}">
                <a16:creationId xmlns:a16="http://schemas.microsoft.com/office/drawing/2014/main" id="{1EE453D3-1E24-4AE2-B18F-6BED83D39CF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12</a:t>
            </a:fld>
            <a:endParaRPr lang="en-GB"/>
          </a:p>
        </p:txBody>
      </p:sp>
      <mc:AlternateContent xmlns:mc="http://schemas.openxmlformats.org/markup-compatibility/2006" xmlns:a14="http://schemas.microsoft.com/office/drawing/2010/main">
        <mc:Choice Requires="a14">
          <p:sp>
            <p:nvSpPr>
              <p:cNvPr id="22" name="文本框 21">
                <a:extLst>
                  <a:ext uri="{FF2B5EF4-FFF2-40B4-BE49-F238E27FC236}">
                    <a16:creationId xmlns:a16="http://schemas.microsoft.com/office/drawing/2014/main" id="{230D4066-D0F3-4BA0-A51D-2AD6A6C48D2B}"/>
                  </a:ext>
                </a:extLst>
              </p:cNvPr>
              <p:cNvSpPr txBox="1"/>
              <p:nvPr/>
            </p:nvSpPr>
            <p:spPr>
              <a:xfrm>
                <a:off x="1726508" y="4668944"/>
                <a:ext cx="2708879" cy="391582"/>
              </a:xfrm>
              <a:prstGeom prst="rect">
                <a:avLst/>
              </a:prstGeom>
              <a:noFill/>
            </p:spPr>
            <p:txBody>
              <a:bodyPr wrap="square" rtlCol="0">
                <a:spAutoFit/>
              </a:bodyPr>
              <a:lstStyle/>
              <a:p>
                <a:pPr algn="ctr"/>
                <a14:m>
                  <m:oMath xmlns:m="http://schemas.openxmlformats.org/officeDocument/2006/math">
                    <m:r>
                      <m:rPr>
                        <m:sty m:val="p"/>
                      </m:rPr>
                      <a:rPr kumimoji="0" lang="en-US" altLang="zh-CN" sz="1800" b="0" i="0" u="none" strike="noStrike" kern="1200" cap="none" spc="0" normalizeH="0" baseline="0" noProof="1" smtClean="0">
                        <a:solidFill>
                          <a:schemeClr val="tx1"/>
                        </a:solidFill>
                        <a:latin typeface="Cambria Math" panose="02040503050406030204" pitchFamily="18" charset="0"/>
                        <a:ea typeface="+mn-ea"/>
                        <a:cs typeface="DejaVu Math TeX Gyre" panose="02000503000000000000" charset="0"/>
                        <a:sym typeface="+mn-ea"/>
                      </a:rPr>
                      <m:t>Batch</m:t>
                    </m:r>
                    <m:r>
                      <a:rPr kumimoji="0" lang="en-US" altLang="zh-CN" sz="1800" b="0" i="1" u="none" strike="noStrike" kern="1200" cap="none" spc="0" normalizeH="0" baseline="0" noProof="1" smtClean="0">
                        <a:solidFill>
                          <a:schemeClr val="tx1"/>
                        </a:solidFill>
                        <a:latin typeface="Cambria Math" panose="02040503050406030204" pitchFamily="18" charset="0"/>
                        <a:ea typeface="+mn-ea"/>
                        <a:cs typeface="DejaVu Math TeX Gyre" panose="02000503000000000000" charset="0"/>
                        <a:sym typeface="+mn-ea"/>
                      </a:rPr>
                      <m:t>: </m:t>
                    </m:r>
                    <m:sSub>
                      <m:sSubPr>
                        <m:ctrlPr>
                          <a:rPr kumimoji="0" lang="en-US" altLang="zh-CN" sz="1800" b="0" i="1" u="none" strike="noStrike" kern="1200" cap="none" spc="0" normalizeH="0" baseline="0" noProof="1" smtClean="0">
                            <a:solidFill>
                              <a:schemeClr val="tx1"/>
                            </a:solidFill>
                            <a:latin typeface="Cambria Math" panose="02040503050406030204" pitchFamily="18" charset="0"/>
                            <a:ea typeface="+mn-ea"/>
                            <a:cs typeface="DejaVu Math TeX Gyre" panose="02000503000000000000" charset="0"/>
                            <a:sym typeface="+mn-ea"/>
                          </a:rPr>
                        </m:ctrlPr>
                      </m:sSubPr>
                      <m:e>
                        <m:r>
                          <a:rPr kumimoji="0" lang="en-US" altLang="zh-CN" sz="1800" b="0" i="1" u="none" strike="noStrike" kern="1200" cap="none" spc="0" normalizeH="0" baseline="0" noProof="1">
                            <a:solidFill>
                              <a:schemeClr val="tx1"/>
                            </a:solidFill>
                            <a:latin typeface="Cambria Math" panose="02040503050406030204" pitchFamily="18" charset="0"/>
                            <a:ea typeface="+mn-ea"/>
                            <a:cs typeface="DejaVu Math TeX Gyre" panose="02000503000000000000" charset="0"/>
                            <a:sym typeface="+mn-ea"/>
                          </a:rPr>
                          <m:t>𝑁</m:t>
                        </m:r>
                      </m:e>
                      <m:sub>
                        <m:r>
                          <a:rPr kumimoji="0" lang="en-US" altLang="zh-CN" sz="1800" b="0" i="1" u="none" strike="noStrike" kern="1200" cap="none" spc="0" normalizeH="0" baseline="0" noProof="1">
                            <a:solidFill>
                              <a:schemeClr val="tx1"/>
                            </a:solidFill>
                            <a:latin typeface="Cambria Math" panose="02040503050406030204" pitchFamily="18" charset="0"/>
                            <a:ea typeface="+mn-ea"/>
                            <a:cs typeface="DejaVu Math TeX Gyre" panose="02000503000000000000" charset="0"/>
                            <a:sym typeface="+mn-ea"/>
                          </a:rPr>
                          <m:t>𝑓</m:t>
                        </m:r>
                      </m:sub>
                    </m:sSub>
                  </m:oMath>
                </a14:m>
                <a:r>
                  <a:rPr lang="en-US" altLang="zh-CN" b="1" dirty="0"/>
                  <a:t>=</a:t>
                </a:r>
                <a:r>
                  <a:rPr lang="en-US" altLang="zh-CN" noProof="1">
                    <a:cs typeface="DejaVu Math TeX Gyre" panose="02000503000000000000" charset="0"/>
                    <a:sym typeface="+mn-ea"/>
                  </a:rPr>
                  <a:t> </a:t>
                </a:r>
                <a14:m>
                  <m:oMath xmlns:m="http://schemas.openxmlformats.org/officeDocument/2006/math">
                    <m:sSub>
                      <m:sSubPr>
                        <m:ctrlPr>
                          <a:rPr lang="en-US" altLang="zh-CN" i="1" noProof="1">
                            <a:latin typeface="Cambria Math" panose="02040503050406030204" pitchFamily="18" charset="0"/>
                            <a:cs typeface="DejaVu Math TeX Gyre" panose="02000503000000000000" charset="0"/>
                            <a:sym typeface="+mn-ea"/>
                          </a:rPr>
                        </m:ctrlPr>
                      </m:sSubPr>
                      <m:e>
                        <m:r>
                          <a:rPr lang="en-US" altLang="zh-CN" i="1" noProof="1">
                            <a:latin typeface="Cambria Math" panose="02040503050406030204" pitchFamily="18" charset="0"/>
                            <a:cs typeface="DejaVu Math TeX Gyre" panose="02000503000000000000" charset="0"/>
                            <a:sym typeface="+mn-ea"/>
                          </a:rPr>
                          <m:t>𝑁</m:t>
                        </m:r>
                      </m:e>
                      <m:sub>
                        <m:r>
                          <a:rPr lang="en-US" altLang="zh-CN" b="0" i="1" noProof="1" smtClean="0">
                            <a:latin typeface="Cambria Math" panose="02040503050406030204" pitchFamily="18" charset="0"/>
                            <a:cs typeface="DejaVu Math TeX Gyre" panose="02000503000000000000" charset="0"/>
                            <a:sym typeface="+mn-ea"/>
                          </a:rPr>
                          <m:t>𝑝</m:t>
                        </m:r>
                      </m:sub>
                    </m:sSub>
                    <m:r>
                      <a:rPr lang="en-US" altLang="zh-CN" b="0" i="1" noProof="1" smtClean="0">
                        <a:latin typeface="Cambria Math" panose="02040503050406030204" pitchFamily="18" charset="0"/>
                        <a:cs typeface="DejaVu Math TeX Gyre" panose="02000503000000000000" charset="0"/>
                        <a:sym typeface="+mn-ea"/>
                      </a:rPr>
                      <m:t>=500</m:t>
                    </m:r>
                  </m:oMath>
                </a14:m>
                <a:endParaRPr lang="zh-CN" altLang="en-US" b="1" dirty="0"/>
              </a:p>
            </p:txBody>
          </p:sp>
        </mc:Choice>
        <mc:Fallback xmlns="">
          <p:sp>
            <p:nvSpPr>
              <p:cNvPr id="22" name="文本框 21">
                <a:extLst>
                  <a:ext uri="{FF2B5EF4-FFF2-40B4-BE49-F238E27FC236}">
                    <a16:creationId xmlns:a16="http://schemas.microsoft.com/office/drawing/2014/main" id="{230D4066-D0F3-4BA0-A51D-2AD6A6C48D2B}"/>
                  </a:ext>
                </a:extLst>
              </p:cNvPr>
              <p:cNvSpPr txBox="1">
                <a:spLocks noRot="1" noChangeAspect="1" noMove="1" noResize="1" noEditPoints="1" noAdjustHandles="1" noChangeArrowheads="1" noChangeShapeType="1" noTextEdit="1"/>
              </p:cNvSpPr>
              <p:nvPr/>
            </p:nvSpPr>
            <p:spPr>
              <a:xfrm>
                <a:off x="1726508" y="4668944"/>
                <a:ext cx="2708879" cy="391582"/>
              </a:xfrm>
              <a:prstGeom prst="rect">
                <a:avLst/>
              </a:prstGeom>
              <a:blipFill>
                <a:blip r:embed="rId4"/>
                <a:stretch>
                  <a:fillRect t="-9375" b="-18750"/>
                </a:stretch>
              </a:blipFill>
            </p:spPr>
            <p:txBody>
              <a:bodyPr/>
              <a:lstStyle/>
              <a:p>
                <a:r>
                  <a:rPr lang="zh-CN" altLang="en-US">
                    <a:noFill/>
                  </a:rPr>
                  <a:t> </a:t>
                </a:r>
              </a:p>
            </p:txBody>
          </p:sp>
        </mc:Fallback>
      </mc:AlternateContent>
      <p:sp>
        <p:nvSpPr>
          <p:cNvPr id="13" name="文本框 12">
            <a:extLst>
              <a:ext uri="{FF2B5EF4-FFF2-40B4-BE49-F238E27FC236}">
                <a16:creationId xmlns:a16="http://schemas.microsoft.com/office/drawing/2014/main" id="{5C81ED26-08B1-4CA9-B514-3366970C3CE5}"/>
              </a:ext>
            </a:extLst>
          </p:cNvPr>
          <p:cNvSpPr txBox="1"/>
          <p:nvPr/>
        </p:nvSpPr>
        <p:spPr>
          <a:xfrm>
            <a:off x="1960823" y="5068808"/>
            <a:ext cx="6870672" cy="369332"/>
          </a:xfrm>
          <a:prstGeom prst="rect">
            <a:avLst/>
          </a:prstGeom>
          <a:noFill/>
        </p:spPr>
        <p:txBody>
          <a:bodyPr wrap="square" rtlCol="0">
            <a:spAutoFit/>
          </a:bodyPr>
          <a:lstStyle/>
          <a:p>
            <a:r>
              <a:rPr lang="zh-CN" altLang="en-US" dirty="0"/>
              <a:t>每次采样</a:t>
            </a:r>
            <a:r>
              <a:rPr lang="en-US" altLang="zh-CN" dirty="0"/>
              <a:t>Batch</a:t>
            </a:r>
            <a:r>
              <a:rPr lang="zh-CN" altLang="en-US" dirty="0"/>
              <a:t>大小的数据，包含</a:t>
            </a:r>
            <a:r>
              <a:rPr lang="zh-CN" altLang="en-US" b="1" dirty="0">
                <a:solidFill>
                  <a:srgbClr val="FF0000"/>
                </a:solidFill>
              </a:rPr>
              <a:t>输入坐标</a:t>
            </a:r>
            <a:r>
              <a:rPr lang="zh-CN" altLang="en-US" dirty="0"/>
              <a:t>和</a:t>
            </a:r>
            <a:r>
              <a:rPr lang="zh-CN" altLang="en-US" b="1" dirty="0">
                <a:solidFill>
                  <a:srgbClr val="FF0000"/>
                </a:solidFill>
              </a:rPr>
              <a:t>目标数据</a:t>
            </a:r>
            <a:endParaRPr lang="en-US" altLang="zh-CN" b="1" dirty="0">
              <a:solidFill>
                <a:srgbClr val="FF0000"/>
              </a:solidFill>
            </a:endParaRPr>
          </a:p>
        </p:txBody>
      </p:sp>
      <p:sp>
        <p:nvSpPr>
          <p:cNvPr id="23" name="文本框 22">
            <a:extLst>
              <a:ext uri="{FF2B5EF4-FFF2-40B4-BE49-F238E27FC236}">
                <a16:creationId xmlns:a16="http://schemas.microsoft.com/office/drawing/2014/main" id="{EDDFF4C1-B372-444B-AE6B-5A11B3E0481D}"/>
              </a:ext>
            </a:extLst>
          </p:cNvPr>
          <p:cNvSpPr txBox="1"/>
          <p:nvPr/>
        </p:nvSpPr>
        <p:spPr>
          <a:xfrm>
            <a:off x="1960823" y="5446422"/>
            <a:ext cx="6870672" cy="369332"/>
          </a:xfrm>
          <a:prstGeom prst="rect">
            <a:avLst/>
          </a:prstGeom>
          <a:noFill/>
        </p:spPr>
        <p:txBody>
          <a:bodyPr wrap="square" rtlCol="0">
            <a:spAutoFit/>
          </a:bodyPr>
          <a:lstStyle/>
          <a:p>
            <a:r>
              <a:rPr lang="zh-CN" altLang="en-US" dirty="0"/>
              <a:t>数据总量</a:t>
            </a:r>
            <a:r>
              <a:rPr lang="en-US" altLang="zh-CN" dirty="0"/>
              <a:t>Num</a:t>
            </a:r>
            <a:r>
              <a:rPr lang="zh-CN" altLang="en-US" dirty="0"/>
              <a:t>，每隔</a:t>
            </a:r>
            <a:r>
              <a:rPr lang="en-US" altLang="zh-CN" dirty="0"/>
              <a:t>Num/epoch</a:t>
            </a:r>
            <a:r>
              <a:rPr lang="zh-CN" altLang="en-US" dirty="0"/>
              <a:t>完成一次训练循环</a:t>
            </a:r>
            <a:r>
              <a:rPr lang="en-US" altLang="zh-CN" dirty="0"/>
              <a:t>Itr</a:t>
            </a:r>
          </a:p>
        </p:txBody>
      </p:sp>
      <p:sp>
        <p:nvSpPr>
          <p:cNvPr id="24" name="Google Shape;9571;p134">
            <a:extLst>
              <a:ext uri="{FF2B5EF4-FFF2-40B4-BE49-F238E27FC236}">
                <a16:creationId xmlns:a16="http://schemas.microsoft.com/office/drawing/2014/main" id="{191FB5A2-20F7-4E79-A516-C83657CFD49E}"/>
              </a:ext>
            </a:extLst>
          </p:cNvPr>
          <p:cNvSpPr txBox="1"/>
          <p:nvPr/>
        </p:nvSpPr>
        <p:spPr>
          <a:xfrm>
            <a:off x="1272159" y="23436"/>
            <a:ext cx="8248000" cy="677068"/>
          </a:xfrm>
          <a:prstGeom prst="rect">
            <a:avLst/>
          </a:prstGeom>
          <a:noFill/>
          <a:ln>
            <a:noFill/>
          </a:ln>
        </p:spPr>
        <p:txBody>
          <a:bodyPr spcFirstLastPara="1" wrap="square" lIns="121900" tIns="121900" rIns="121900" bIns="121900" anchor="t" anchorCtr="0">
            <a:spAutoFit/>
            <a:scene3d>
              <a:camera prst="orthographicFront"/>
              <a:lightRig rig="soft" dir="t">
                <a:rot lat="0" lon="0" rev="15600000"/>
              </a:lightRig>
            </a:scene3d>
            <a:sp3d extrusionH="57150" prstMaterial="softEdge">
              <a:bevelT w="25400" h="38100"/>
            </a:sp3d>
          </a:bodyPr>
          <a:lstStyle/>
          <a:p>
            <a:pPr marL="0" lvl="0" indent="0" algn="ctr" rtl="0">
              <a:spcBef>
                <a:spcPts val="0"/>
              </a:spcBef>
              <a:spcAft>
                <a:spcPts val="0"/>
              </a:spcAft>
              <a:buNone/>
            </a:pPr>
            <a:r>
              <a:rPr lang="en-US" altLang="zh-CN" sz="2800" b="1" dirty="0">
                <a:solidFill>
                  <a:schemeClr val="accent4"/>
                </a:solidFill>
                <a:effectLst/>
              </a:rPr>
              <a:t>1.3.1 </a:t>
            </a:r>
            <a:r>
              <a:rPr lang="zh-CN" altLang="en-US" sz="2800" b="1" dirty="0">
                <a:solidFill>
                  <a:schemeClr val="accent4"/>
                </a:solidFill>
              </a:rPr>
              <a:t>以二维非齐次</a:t>
            </a:r>
            <a:r>
              <a:rPr lang="en-US" altLang="zh-CN" sz="2800" b="1" dirty="0">
                <a:solidFill>
                  <a:schemeClr val="accent4"/>
                </a:solidFill>
              </a:rPr>
              <a:t>Helmholtz</a:t>
            </a:r>
            <a:r>
              <a:rPr lang="zh-CN" altLang="en-US" sz="2800" b="1" dirty="0">
                <a:solidFill>
                  <a:schemeClr val="accent4"/>
                </a:solidFill>
              </a:rPr>
              <a:t>方程为例</a:t>
            </a:r>
            <a:endParaRPr lang="zh-CN" altLang="en-US" sz="2800" b="1" dirty="0">
              <a:solidFill>
                <a:schemeClr val="accent4"/>
              </a:solidFill>
              <a:effectLst/>
            </a:endParaRPr>
          </a:p>
        </p:txBody>
      </p:sp>
    </p:spTree>
    <p:extLst>
      <p:ext uri="{BB962C8B-B14F-4D97-AF65-F5344CB8AC3E}">
        <p14:creationId xmlns:p14="http://schemas.microsoft.com/office/powerpoint/2010/main" val="31325639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199"/>
        <p:cNvGrpSpPr/>
        <p:nvPr/>
      </p:nvGrpSpPr>
      <p:grpSpPr>
        <a:xfrm>
          <a:off x="0" y="0"/>
          <a:ext cx="0" cy="0"/>
          <a:chOff x="0" y="0"/>
          <a:chExt cx="0" cy="0"/>
        </a:xfrm>
      </p:grpSpPr>
      <p:sp>
        <p:nvSpPr>
          <p:cNvPr id="5" name="Left Arrow 4"/>
          <p:cNvSpPr/>
          <p:nvPr/>
        </p:nvSpPr>
        <p:spPr>
          <a:xfrm>
            <a:off x="389255" y="64709"/>
            <a:ext cx="3394075" cy="660400"/>
          </a:xfrm>
          <a:prstGeom prst="leftArrow">
            <a:avLst/>
          </a:prstGeom>
          <a:solidFill>
            <a:schemeClr val="bg2">
              <a:lumMod val="50000"/>
            </a:schemeClr>
          </a:solidFill>
          <a:ln w="9525" cap="flat" cmpd="sng" algn="ctr">
            <a:solidFill>
              <a:schemeClr val="accent1"/>
            </a:solidFill>
            <a:prstDash val="solid"/>
            <a:round/>
            <a:headEnd type="none" w="med" len="med"/>
            <a:tailEnd type="none" w="med" len="med"/>
          </a:ln>
        </p:spPr>
        <p:txBody>
          <a:bodyPr vert="horz" wrap="none" lIns="91440" tIns="45720" rIns="91440" bIns="45720" numCol="1" anchor="ctr"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latin typeface="Arial" panose="02080604020202020204" pitchFamily="34" charset="0"/>
              <a:ea typeface="宋体" pitchFamily="2" charset="-122"/>
            </a:endParaRPr>
          </a:p>
        </p:txBody>
      </p:sp>
      <p:sp>
        <p:nvSpPr>
          <p:cNvPr id="6" name="Rectangle 5"/>
          <p:cNvSpPr/>
          <p:nvPr/>
        </p:nvSpPr>
        <p:spPr>
          <a:xfrm>
            <a:off x="7241540" y="198694"/>
            <a:ext cx="2983865" cy="349250"/>
          </a:xfrm>
          <a:prstGeom prst="rect">
            <a:avLst/>
          </a:prstGeom>
          <a:solidFill>
            <a:srgbClr val="FF0000"/>
          </a:solidFill>
          <a:ln w="9525" cap="flat" cmpd="sng" algn="ctr">
            <a:solidFill>
              <a:schemeClr val="accent1"/>
            </a:solidFill>
            <a:prstDash val="solid"/>
            <a:round/>
            <a:headEnd type="none" w="med" len="med"/>
            <a:tailEnd type="none" w="med" len="med"/>
          </a:ln>
        </p:spPr>
        <p:txBody>
          <a:bodyPr vert="horz" wrap="none" lIns="91440" tIns="45720" rIns="91440" bIns="45720" numCol="1" anchor="ctr"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latin typeface="Arial" panose="02080604020202020204" pitchFamily="34" charset="0"/>
              <a:ea typeface="宋体" pitchFamily="2" charset="-122"/>
            </a:endParaRPr>
          </a:p>
        </p:txBody>
      </p:sp>
      <p:sp>
        <p:nvSpPr>
          <p:cNvPr id="10" name="Text Box 9"/>
          <p:cNvSpPr txBox="1"/>
          <p:nvPr/>
        </p:nvSpPr>
        <p:spPr>
          <a:xfrm>
            <a:off x="3945890" y="198694"/>
            <a:ext cx="3121660" cy="368300"/>
          </a:xfrm>
          <a:prstGeom prst="rect">
            <a:avLst/>
          </a:prstGeom>
          <a:solidFill>
            <a:schemeClr val="accent2">
              <a:lumMod val="40000"/>
              <a:lumOff val="60000"/>
            </a:schemeClr>
          </a:solidFill>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zh-CN" altLang="en-US"/>
              <a:t>物理</a:t>
            </a:r>
          </a:p>
        </p:txBody>
      </p:sp>
      <p:sp>
        <p:nvSpPr>
          <p:cNvPr id="2" name="灯片编号占位符 1">
            <a:extLst>
              <a:ext uri="{FF2B5EF4-FFF2-40B4-BE49-F238E27FC236}">
                <a16:creationId xmlns:a16="http://schemas.microsoft.com/office/drawing/2014/main" id="{1EE453D3-1E24-4AE2-B18F-6BED83D39CF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13</a:t>
            </a:fld>
            <a:endParaRPr lang="en-GB"/>
          </a:p>
        </p:txBody>
      </p:sp>
      <p:sp>
        <p:nvSpPr>
          <p:cNvPr id="23" name="文本框 22">
            <a:extLst>
              <a:ext uri="{FF2B5EF4-FFF2-40B4-BE49-F238E27FC236}">
                <a16:creationId xmlns:a16="http://schemas.microsoft.com/office/drawing/2014/main" id="{EDDFF4C1-B372-444B-AE6B-5A11B3E0481D}"/>
              </a:ext>
            </a:extLst>
          </p:cNvPr>
          <p:cNvSpPr txBox="1"/>
          <p:nvPr/>
        </p:nvSpPr>
        <p:spPr>
          <a:xfrm>
            <a:off x="2569758" y="6110691"/>
            <a:ext cx="5437505" cy="369332"/>
          </a:xfrm>
          <a:prstGeom prst="rect">
            <a:avLst/>
          </a:prstGeom>
          <a:noFill/>
        </p:spPr>
        <p:txBody>
          <a:bodyPr wrap="square" rtlCol="0">
            <a:spAutoFit/>
          </a:bodyPr>
          <a:lstStyle/>
          <a:p>
            <a:r>
              <a:rPr lang="zh-CN" altLang="en-US" dirty="0"/>
              <a:t>采用神经网络构建输入变量和输出量之间的模型。</a:t>
            </a:r>
            <a:endParaRPr lang="en-US" altLang="zh-CN" dirty="0"/>
          </a:p>
        </p:txBody>
      </p:sp>
      <p:sp>
        <p:nvSpPr>
          <p:cNvPr id="16" name="TextBox 57">
            <a:extLst>
              <a:ext uri="{FF2B5EF4-FFF2-40B4-BE49-F238E27FC236}">
                <a16:creationId xmlns:a16="http://schemas.microsoft.com/office/drawing/2014/main" id="{83301209-D521-44EB-BE76-E7D140FE9B2E}"/>
              </a:ext>
            </a:extLst>
          </p:cNvPr>
          <p:cNvSpPr txBox="1"/>
          <p:nvPr/>
        </p:nvSpPr>
        <p:spPr>
          <a:xfrm>
            <a:off x="3712083" y="5658090"/>
            <a:ext cx="4108817" cy="369332"/>
          </a:xfrm>
          <a:prstGeom prst="rect">
            <a:avLst/>
          </a:prstGeom>
          <a:noFill/>
        </p:spPr>
        <p:txBody>
          <a:bodyPr wrap="none" rtlCol="0">
            <a:spAutoFit/>
          </a:bodyPr>
          <a:lstStyle/>
          <a:p>
            <a:r>
              <a:rPr lang="zh-CN" dirty="0">
                <a:solidFill>
                  <a:schemeClr val="accent1">
                    <a:lumMod val="50000"/>
                  </a:schemeClr>
                </a:solidFill>
              </a:rPr>
              <a:t>采用</a:t>
            </a:r>
            <a:r>
              <a:rPr lang="zh-CN" altLang="en-US" dirty="0">
                <a:solidFill>
                  <a:schemeClr val="accent1">
                    <a:lumMod val="50000"/>
                  </a:schemeClr>
                </a:solidFill>
              </a:rPr>
              <a:t>相同</a:t>
            </a:r>
            <a:r>
              <a:rPr lang="zh-CN" dirty="0">
                <a:solidFill>
                  <a:schemeClr val="accent1">
                    <a:lumMod val="50000"/>
                  </a:schemeClr>
                </a:solidFill>
              </a:rPr>
              <a:t>网络训练声压实部和声压虚部</a:t>
            </a:r>
          </a:p>
        </p:txBody>
      </p:sp>
      <p:pic>
        <p:nvPicPr>
          <p:cNvPr id="17" name="Picture 24" descr="无标题绘图 (5)">
            <a:extLst>
              <a:ext uri="{FF2B5EF4-FFF2-40B4-BE49-F238E27FC236}">
                <a16:creationId xmlns:a16="http://schemas.microsoft.com/office/drawing/2014/main" id="{30A11EBF-9993-4180-B043-252915B6715F}"/>
              </a:ext>
            </a:extLst>
          </p:cNvPr>
          <p:cNvPicPr>
            <a:picLocks noChangeAspect="1"/>
          </p:cNvPicPr>
          <p:nvPr/>
        </p:nvPicPr>
        <p:blipFill>
          <a:blip r:embed="rId3"/>
          <a:stretch>
            <a:fillRect/>
          </a:stretch>
        </p:blipFill>
        <p:spPr>
          <a:xfrm>
            <a:off x="1894523" y="600196"/>
            <a:ext cx="7235825" cy="5242560"/>
          </a:xfrm>
          <a:prstGeom prst="rect">
            <a:avLst/>
          </a:prstGeom>
        </p:spPr>
      </p:pic>
    </p:spTree>
    <p:extLst>
      <p:ext uri="{BB962C8B-B14F-4D97-AF65-F5344CB8AC3E}">
        <p14:creationId xmlns:p14="http://schemas.microsoft.com/office/powerpoint/2010/main" val="28872280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199"/>
        <p:cNvGrpSpPr/>
        <p:nvPr/>
      </p:nvGrpSpPr>
      <p:grpSpPr>
        <a:xfrm>
          <a:off x="0" y="0"/>
          <a:ext cx="0" cy="0"/>
          <a:chOff x="0" y="0"/>
          <a:chExt cx="0" cy="0"/>
        </a:xfrm>
      </p:grpSpPr>
      <p:pic>
        <p:nvPicPr>
          <p:cNvPr id="2" name="Picture 1" descr="fig3-3"/>
          <p:cNvPicPr>
            <a:picLocks noChangeAspect="1"/>
          </p:cNvPicPr>
          <p:nvPr/>
        </p:nvPicPr>
        <p:blipFill>
          <a:blip r:embed="rId3"/>
          <a:stretch>
            <a:fillRect/>
          </a:stretch>
        </p:blipFill>
        <p:spPr>
          <a:xfrm>
            <a:off x="2438400" y="191597"/>
            <a:ext cx="7315200" cy="2743200"/>
          </a:xfrm>
          <a:prstGeom prst="rect">
            <a:avLst/>
          </a:prstGeom>
        </p:spPr>
      </p:pic>
      <p:pic>
        <p:nvPicPr>
          <p:cNvPr id="13" name="Picture 12" descr="fig3-6"/>
          <p:cNvPicPr>
            <a:picLocks noChangeAspect="1"/>
          </p:cNvPicPr>
          <p:nvPr/>
        </p:nvPicPr>
        <p:blipFill>
          <a:blip r:embed="rId4"/>
          <a:stretch>
            <a:fillRect/>
          </a:stretch>
        </p:blipFill>
        <p:spPr>
          <a:xfrm>
            <a:off x="4192270" y="3253385"/>
            <a:ext cx="3657600" cy="2743200"/>
          </a:xfrm>
          <a:prstGeom prst="rect">
            <a:avLst/>
          </a:prstGeom>
        </p:spPr>
      </p:pic>
      <p:sp>
        <p:nvSpPr>
          <p:cNvPr id="15" name="TextBox 57"/>
          <p:cNvSpPr txBox="1"/>
          <p:nvPr/>
        </p:nvSpPr>
        <p:spPr>
          <a:xfrm>
            <a:off x="3908174" y="2909425"/>
            <a:ext cx="5024132" cy="369332"/>
          </a:xfrm>
          <a:prstGeom prst="rect">
            <a:avLst/>
          </a:prstGeom>
          <a:noFill/>
        </p:spPr>
        <p:txBody>
          <a:bodyPr wrap="none" rtlCol="0">
            <a:spAutoFit/>
          </a:bodyPr>
          <a:lstStyle/>
          <a:p>
            <a:r>
              <a:rPr lang="zh-CN" altLang="el-GR" dirty="0">
                <a:solidFill>
                  <a:schemeClr val="accent1">
                    <a:lumMod val="50000"/>
                  </a:schemeClr>
                </a:solidFill>
              </a:rPr>
              <a:t>声压传播损失的精确解和网络预测结果</a:t>
            </a:r>
            <a:r>
              <a:rPr lang="en-US" altLang="zh-CN" dirty="0">
                <a:solidFill>
                  <a:schemeClr val="accent1">
                    <a:lumMod val="50000"/>
                  </a:schemeClr>
                </a:solidFill>
              </a:rPr>
              <a:t>, </a:t>
            </a:r>
            <a:r>
              <a:rPr lang="zh-CN" altLang="en-US" dirty="0">
                <a:solidFill>
                  <a:schemeClr val="accent1">
                    <a:lumMod val="50000"/>
                  </a:schemeClr>
                </a:solidFill>
              </a:rPr>
              <a:t>单位</a:t>
            </a:r>
            <a:r>
              <a:rPr lang="en-US" altLang="zh-CN" dirty="0">
                <a:solidFill>
                  <a:schemeClr val="accent1">
                    <a:lumMod val="50000"/>
                  </a:schemeClr>
                </a:solidFill>
              </a:rPr>
              <a:t>dB</a:t>
            </a:r>
            <a:endParaRPr lang="zh-CN" altLang="el-GR" dirty="0">
              <a:solidFill>
                <a:schemeClr val="accent1">
                  <a:lumMod val="50000"/>
                </a:schemeClr>
              </a:solidFill>
            </a:endParaRPr>
          </a:p>
        </p:txBody>
      </p:sp>
      <p:sp>
        <p:nvSpPr>
          <p:cNvPr id="17" name="TextBox 57"/>
          <p:cNvSpPr txBox="1"/>
          <p:nvPr/>
        </p:nvSpPr>
        <p:spPr>
          <a:xfrm>
            <a:off x="4282440" y="6055026"/>
            <a:ext cx="3794629" cy="646331"/>
          </a:xfrm>
          <a:prstGeom prst="rect">
            <a:avLst/>
          </a:prstGeom>
          <a:noFill/>
        </p:spPr>
        <p:txBody>
          <a:bodyPr wrap="none" rtlCol="0">
            <a:spAutoFit/>
          </a:bodyPr>
          <a:lstStyle/>
          <a:p>
            <a:r>
              <a:rPr lang="en-US" altLang="zh-CN" dirty="0">
                <a:solidFill>
                  <a:schemeClr val="accent1">
                    <a:lumMod val="50000"/>
                  </a:schemeClr>
                </a:solidFill>
              </a:rPr>
              <a:t>y=5</a:t>
            </a:r>
            <a:r>
              <a:rPr lang="zh-CN" altLang="en-US" dirty="0">
                <a:solidFill>
                  <a:schemeClr val="accent1">
                    <a:lumMod val="50000"/>
                  </a:schemeClr>
                </a:solidFill>
              </a:rPr>
              <a:t>处声压传播损失逐点误差比较。</a:t>
            </a:r>
            <a:endParaRPr lang="en-US" altLang="zh-CN" dirty="0">
              <a:solidFill>
                <a:schemeClr val="accent1">
                  <a:lumMod val="50000"/>
                </a:schemeClr>
              </a:solidFill>
            </a:endParaRPr>
          </a:p>
          <a:p>
            <a:r>
              <a:rPr lang="zh-CN" altLang="en-US" dirty="0">
                <a:solidFill>
                  <a:schemeClr val="accent1">
                    <a:lumMod val="50000"/>
                  </a:schemeClr>
                </a:solidFill>
              </a:rPr>
              <a:t>简单的问题可以达到很高的精度</a:t>
            </a:r>
            <a:endParaRPr lang="en-US" altLang="zh-CN" dirty="0">
              <a:solidFill>
                <a:schemeClr val="accent1">
                  <a:lumMod val="50000"/>
                </a:schemeClr>
              </a:solidFill>
            </a:endParaRPr>
          </a:p>
        </p:txBody>
      </p:sp>
      <p:cxnSp>
        <p:nvCxnSpPr>
          <p:cNvPr id="19" name="Straight Connector 18"/>
          <p:cNvCxnSpPr/>
          <p:nvPr/>
        </p:nvCxnSpPr>
        <p:spPr>
          <a:xfrm>
            <a:off x="3019252" y="1490172"/>
            <a:ext cx="2387600" cy="0"/>
          </a:xfrm>
          <a:prstGeom prst="line">
            <a:avLst/>
          </a:prstGeom>
          <a:gradFill rotWithShape="0">
            <a:gsLst>
              <a:gs pos="0">
                <a:schemeClr val="accent1"/>
              </a:gs>
              <a:gs pos="100000">
                <a:schemeClr val="accent2"/>
              </a:gs>
            </a:gsLst>
            <a:lin ang="5400000" scaled="1"/>
          </a:gradFill>
          <a:ln w="28575" cap="flat" cmpd="sng" algn="ctr">
            <a:solidFill>
              <a:schemeClr val="tx1">
                <a:lumMod val="95000"/>
                <a:lumOff val="5000"/>
              </a:schemeClr>
            </a:solidFill>
            <a:prstDash val="solid"/>
            <a:round/>
            <a:headEnd type="none" w="med" len="med"/>
            <a:tailEnd type="none" w="med" len="med"/>
          </a:ln>
        </p:spPr>
      </p:cxnSp>
      <p:cxnSp>
        <p:nvCxnSpPr>
          <p:cNvPr id="20" name="Straight Connector 19"/>
          <p:cNvCxnSpPr/>
          <p:nvPr/>
        </p:nvCxnSpPr>
        <p:spPr>
          <a:xfrm>
            <a:off x="6656070" y="1470487"/>
            <a:ext cx="2387600" cy="0"/>
          </a:xfrm>
          <a:prstGeom prst="line">
            <a:avLst/>
          </a:prstGeom>
          <a:gradFill rotWithShape="0">
            <a:gsLst>
              <a:gs pos="0">
                <a:schemeClr val="accent1"/>
              </a:gs>
              <a:gs pos="100000">
                <a:schemeClr val="accent2"/>
              </a:gs>
            </a:gsLst>
            <a:lin ang="5400000" scaled="1"/>
          </a:gradFill>
          <a:ln w="28575" cap="flat" cmpd="sng" algn="ctr">
            <a:solidFill>
              <a:srgbClr val="FF0000"/>
            </a:solidFill>
            <a:prstDash val="lgDash"/>
            <a:round/>
            <a:headEnd type="none" w="med" len="med"/>
            <a:tailEnd type="none" w="med" len="med"/>
          </a:ln>
        </p:spPr>
      </p:cxnSp>
      <p:sp>
        <p:nvSpPr>
          <p:cNvPr id="3" name="灯片编号占位符 2">
            <a:extLst>
              <a:ext uri="{FF2B5EF4-FFF2-40B4-BE49-F238E27FC236}">
                <a16:creationId xmlns:a16="http://schemas.microsoft.com/office/drawing/2014/main" id="{217C428F-1CB2-461E-A509-3854588FF64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14</a:t>
            </a:fld>
            <a:endParaRPr lang="en-GB"/>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199"/>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217C428F-1CB2-461E-A509-3854588FF64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15</a:t>
            </a:fld>
            <a:endParaRPr lang="en-GB"/>
          </a:p>
        </p:txBody>
      </p:sp>
      <p:sp>
        <p:nvSpPr>
          <p:cNvPr id="9" name="Google Shape;9571;p134">
            <a:extLst>
              <a:ext uri="{FF2B5EF4-FFF2-40B4-BE49-F238E27FC236}">
                <a16:creationId xmlns:a16="http://schemas.microsoft.com/office/drawing/2014/main" id="{AA6170BA-E162-48F8-882D-BCFC272D8840}"/>
              </a:ext>
            </a:extLst>
          </p:cNvPr>
          <p:cNvSpPr txBox="1"/>
          <p:nvPr/>
        </p:nvSpPr>
        <p:spPr>
          <a:xfrm>
            <a:off x="1196522" y="178744"/>
            <a:ext cx="9324721" cy="677068"/>
          </a:xfrm>
          <a:prstGeom prst="rect">
            <a:avLst/>
          </a:prstGeom>
          <a:noFill/>
          <a:ln>
            <a:noFill/>
          </a:ln>
        </p:spPr>
        <p:txBody>
          <a:bodyPr spcFirstLastPara="1" wrap="square" lIns="121900" tIns="121900" rIns="121900" bIns="121900" anchor="t" anchorCtr="0">
            <a:spAutoFit/>
            <a:scene3d>
              <a:camera prst="orthographicFront"/>
              <a:lightRig rig="soft" dir="t">
                <a:rot lat="0" lon="0" rev="15600000"/>
              </a:lightRig>
            </a:scene3d>
            <a:sp3d extrusionH="57150" prstMaterial="softEdge">
              <a:bevelT w="25400" h="38100"/>
            </a:sp3d>
          </a:bodyPr>
          <a:lstStyle/>
          <a:p>
            <a:pPr marL="0" lvl="0" indent="0" algn="ctr" rtl="0">
              <a:spcBef>
                <a:spcPts val="0"/>
              </a:spcBef>
              <a:spcAft>
                <a:spcPts val="0"/>
              </a:spcAft>
              <a:buNone/>
            </a:pPr>
            <a:r>
              <a:rPr lang="en-US" altLang="zh-CN" sz="2800" b="1" dirty="0">
                <a:solidFill>
                  <a:schemeClr val="accent4"/>
                </a:solidFill>
                <a:effectLst/>
              </a:rPr>
              <a:t>1.3.2 </a:t>
            </a:r>
            <a:r>
              <a:rPr lang="en-US" altLang="zh-CN" sz="2800" b="1" dirty="0">
                <a:solidFill>
                  <a:schemeClr val="accent4"/>
                </a:solidFill>
              </a:rPr>
              <a:t>NN</a:t>
            </a:r>
            <a:r>
              <a:rPr lang="zh-CN" altLang="en-US" sz="2800" b="1" dirty="0">
                <a:solidFill>
                  <a:schemeClr val="accent4"/>
                </a:solidFill>
              </a:rPr>
              <a:t>和</a:t>
            </a:r>
            <a:r>
              <a:rPr lang="en-US" altLang="zh-CN" sz="2800" b="1" dirty="0">
                <a:solidFill>
                  <a:schemeClr val="accent4"/>
                </a:solidFill>
              </a:rPr>
              <a:t>PINNs</a:t>
            </a:r>
            <a:r>
              <a:rPr lang="zh-CN" altLang="en-US" sz="2800" b="1" dirty="0">
                <a:solidFill>
                  <a:schemeClr val="accent4"/>
                </a:solidFill>
              </a:rPr>
              <a:t>区别</a:t>
            </a:r>
            <a:r>
              <a:rPr lang="en-US" altLang="zh-CN" sz="2800" b="1" dirty="0">
                <a:solidFill>
                  <a:schemeClr val="accent4"/>
                </a:solidFill>
              </a:rPr>
              <a:t>: </a:t>
            </a:r>
            <a:r>
              <a:rPr lang="zh-CN" altLang="en-US" sz="2800" b="1" dirty="0">
                <a:solidFill>
                  <a:schemeClr val="accent4"/>
                </a:solidFill>
              </a:rPr>
              <a:t>二维齐次</a:t>
            </a:r>
            <a:r>
              <a:rPr lang="en-US" altLang="zh-CN" sz="2800" b="1" dirty="0">
                <a:solidFill>
                  <a:schemeClr val="accent4"/>
                </a:solidFill>
              </a:rPr>
              <a:t>Helmholtz</a:t>
            </a:r>
            <a:r>
              <a:rPr lang="zh-CN" altLang="en-US" sz="2800" b="1" dirty="0">
                <a:solidFill>
                  <a:schemeClr val="accent4"/>
                </a:solidFill>
              </a:rPr>
              <a:t>方程为例</a:t>
            </a:r>
            <a:endParaRPr lang="zh-CN" altLang="en-US" sz="2800" b="1" dirty="0">
              <a:solidFill>
                <a:schemeClr val="accent4"/>
              </a:solidFill>
              <a:effectLst/>
            </a:endParaRPr>
          </a:p>
        </p:txBody>
      </p:sp>
      <p:pic>
        <p:nvPicPr>
          <p:cNvPr id="4" name="图片 3">
            <a:extLst>
              <a:ext uri="{FF2B5EF4-FFF2-40B4-BE49-F238E27FC236}">
                <a16:creationId xmlns:a16="http://schemas.microsoft.com/office/drawing/2014/main" id="{721C24EA-557E-47E3-A8F5-8A5952DEF74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38393" y="1015675"/>
            <a:ext cx="3657607" cy="2743206"/>
          </a:xfrm>
          <a:prstGeom prst="rect">
            <a:avLst/>
          </a:prstGeom>
        </p:spPr>
      </p:pic>
      <p:pic>
        <p:nvPicPr>
          <p:cNvPr id="6" name="图片 5">
            <a:extLst>
              <a:ext uri="{FF2B5EF4-FFF2-40B4-BE49-F238E27FC236}">
                <a16:creationId xmlns:a16="http://schemas.microsoft.com/office/drawing/2014/main" id="{6BDDD36F-A5BC-4F2A-903D-48175140B24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96000" y="1015675"/>
            <a:ext cx="3657607" cy="2743206"/>
          </a:xfrm>
          <a:prstGeom prst="rect">
            <a:avLst/>
          </a:prstGeom>
        </p:spPr>
      </p:pic>
      <p:sp>
        <p:nvSpPr>
          <p:cNvPr id="11" name="TextBox 57">
            <a:extLst>
              <a:ext uri="{FF2B5EF4-FFF2-40B4-BE49-F238E27FC236}">
                <a16:creationId xmlns:a16="http://schemas.microsoft.com/office/drawing/2014/main" id="{2A2C5F4B-75E3-4F61-9D62-7CFB4A3CDBB0}"/>
              </a:ext>
            </a:extLst>
          </p:cNvPr>
          <p:cNvSpPr txBox="1"/>
          <p:nvPr/>
        </p:nvSpPr>
        <p:spPr>
          <a:xfrm>
            <a:off x="3661072" y="3758881"/>
            <a:ext cx="877163" cy="369332"/>
          </a:xfrm>
          <a:prstGeom prst="rect">
            <a:avLst/>
          </a:prstGeom>
          <a:noFill/>
        </p:spPr>
        <p:txBody>
          <a:bodyPr wrap="none" rtlCol="0">
            <a:spAutoFit/>
          </a:bodyPr>
          <a:lstStyle/>
          <a:p>
            <a:r>
              <a:rPr lang="zh-CN" altLang="en-US" dirty="0">
                <a:solidFill>
                  <a:schemeClr val="accent1">
                    <a:lumMod val="50000"/>
                  </a:schemeClr>
                </a:solidFill>
              </a:rPr>
              <a:t>精确解</a:t>
            </a:r>
          </a:p>
        </p:txBody>
      </p:sp>
      <p:sp>
        <p:nvSpPr>
          <p:cNvPr id="12" name="TextBox 57">
            <a:extLst>
              <a:ext uri="{FF2B5EF4-FFF2-40B4-BE49-F238E27FC236}">
                <a16:creationId xmlns:a16="http://schemas.microsoft.com/office/drawing/2014/main" id="{FB91E4A4-143B-48BD-BFD6-AFAA2AAA3C74}"/>
              </a:ext>
            </a:extLst>
          </p:cNvPr>
          <p:cNvSpPr txBox="1"/>
          <p:nvPr/>
        </p:nvSpPr>
        <p:spPr>
          <a:xfrm>
            <a:off x="6909140" y="3758881"/>
            <a:ext cx="2031325" cy="369332"/>
          </a:xfrm>
          <a:prstGeom prst="rect">
            <a:avLst/>
          </a:prstGeom>
          <a:noFill/>
        </p:spPr>
        <p:txBody>
          <a:bodyPr wrap="none" rtlCol="0">
            <a:spAutoFit/>
          </a:bodyPr>
          <a:lstStyle/>
          <a:p>
            <a:r>
              <a:rPr lang="zh-CN" altLang="en-US" dirty="0">
                <a:solidFill>
                  <a:schemeClr val="accent1">
                    <a:lumMod val="50000"/>
                  </a:schemeClr>
                </a:solidFill>
              </a:rPr>
              <a:t>神经网络初始权重</a:t>
            </a:r>
          </a:p>
        </p:txBody>
      </p:sp>
      <p:cxnSp>
        <p:nvCxnSpPr>
          <p:cNvPr id="15" name="直接箭头连接符 14">
            <a:extLst>
              <a:ext uri="{FF2B5EF4-FFF2-40B4-BE49-F238E27FC236}">
                <a16:creationId xmlns:a16="http://schemas.microsoft.com/office/drawing/2014/main" id="{B6D26134-A1DE-46C3-A0AB-1ECAF99EF09A}"/>
              </a:ext>
            </a:extLst>
          </p:cNvPr>
          <p:cNvCxnSpPr/>
          <p:nvPr/>
        </p:nvCxnSpPr>
        <p:spPr bwMode="auto">
          <a:xfrm flipV="1">
            <a:off x="1851949" y="3553428"/>
            <a:ext cx="1030147" cy="1770926"/>
          </a:xfrm>
          <a:prstGeom prst="straightConnector1">
            <a:avLst/>
          </a:pr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triangle"/>
          </a:ln>
        </p:spPr>
      </p:cxnSp>
      <p:pic>
        <p:nvPicPr>
          <p:cNvPr id="19" name="图片 18">
            <a:extLst>
              <a:ext uri="{FF2B5EF4-FFF2-40B4-BE49-F238E27FC236}">
                <a16:creationId xmlns:a16="http://schemas.microsoft.com/office/drawing/2014/main" id="{2040E4EE-0008-492D-ABA9-90F902B89926}"/>
              </a:ext>
            </a:extLst>
          </p:cNvPr>
          <p:cNvPicPr>
            <a:picLocks noChangeAspect="1"/>
          </p:cNvPicPr>
          <p:nvPr/>
        </p:nvPicPr>
        <p:blipFill>
          <a:blip r:embed="rId5"/>
          <a:stretch>
            <a:fillRect/>
          </a:stretch>
        </p:blipFill>
        <p:spPr>
          <a:xfrm>
            <a:off x="1400897" y="5324354"/>
            <a:ext cx="1247775" cy="304800"/>
          </a:xfrm>
          <a:prstGeom prst="rect">
            <a:avLst/>
          </a:prstGeom>
        </p:spPr>
      </p:pic>
      <p:pic>
        <p:nvPicPr>
          <p:cNvPr id="25" name="图片 24">
            <a:extLst>
              <a:ext uri="{FF2B5EF4-FFF2-40B4-BE49-F238E27FC236}">
                <a16:creationId xmlns:a16="http://schemas.microsoft.com/office/drawing/2014/main" id="{45CBD06A-5C77-4D23-A749-DF4BDC626D20}"/>
              </a:ext>
            </a:extLst>
          </p:cNvPr>
          <p:cNvPicPr>
            <a:picLocks noChangeAspect="1"/>
          </p:cNvPicPr>
          <p:nvPr/>
        </p:nvPicPr>
        <p:blipFill>
          <a:blip r:embed="rId6"/>
          <a:stretch>
            <a:fillRect/>
          </a:stretch>
        </p:blipFill>
        <p:spPr>
          <a:xfrm>
            <a:off x="1338322" y="5582855"/>
            <a:ext cx="2057400" cy="304800"/>
          </a:xfrm>
          <a:prstGeom prst="rect">
            <a:avLst/>
          </a:prstGeom>
        </p:spPr>
      </p:pic>
    </p:spTree>
    <p:extLst>
      <p:ext uri="{BB962C8B-B14F-4D97-AF65-F5344CB8AC3E}">
        <p14:creationId xmlns:p14="http://schemas.microsoft.com/office/powerpoint/2010/main" val="21566097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199"/>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217C428F-1CB2-461E-A509-3854588FF64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16</a:t>
            </a:fld>
            <a:endParaRPr lang="en-GB"/>
          </a:p>
        </p:txBody>
      </p:sp>
      <p:sp>
        <p:nvSpPr>
          <p:cNvPr id="9" name="Google Shape;9571;p134">
            <a:extLst>
              <a:ext uri="{FF2B5EF4-FFF2-40B4-BE49-F238E27FC236}">
                <a16:creationId xmlns:a16="http://schemas.microsoft.com/office/drawing/2014/main" id="{AA6170BA-E162-48F8-882D-BCFC272D8840}"/>
              </a:ext>
            </a:extLst>
          </p:cNvPr>
          <p:cNvSpPr txBox="1"/>
          <p:nvPr/>
        </p:nvSpPr>
        <p:spPr>
          <a:xfrm>
            <a:off x="1196522" y="178744"/>
            <a:ext cx="9324721" cy="677068"/>
          </a:xfrm>
          <a:prstGeom prst="rect">
            <a:avLst/>
          </a:prstGeom>
          <a:noFill/>
          <a:ln>
            <a:noFill/>
          </a:ln>
        </p:spPr>
        <p:txBody>
          <a:bodyPr spcFirstLastPara="1" wrap="square" lIns="121900" tIns="121900" rIns="121900" bIns="121900" anchor="t" anchorCtr="0">
            <a:spAutoFit/>
            <a:scene3d>
              <a:camera prst="orthographicFront"/>
              <a:lightRig rig="soft" dir="t">
                <a:rot lat="0" lon="0" rev="15600000"/>
              </a:lightRig>
            </a:scene3d>
            <a:sp3d extrusionH="57150" prstMaterial="softEdge">
              <a:bevelT w="25400" h="38100"/>
            </a:sp3d>
          </a:bodyPr>
          <a:lstStyle/>
          <a:p>
            <a:pPr marL="0" lvl="0" indent="0" algn="ctr" rtl="0">
              <a:spcBef>
                <a:spcPts val="0"/>
              </a:spcBef>
              <a:spcAft>
                <a:spcPts val="0"/>
              </a:spcAft>
              <a:buNone/>
            </a:pPr>
            <a:r>
              <a:rPr lang="en-US" altLang="zh-CN" sz="2800" b="1" dirty="0">
                <a:solidFill>
                  <a:schemeClr val="accent4"/>
                </a:solidFill>
                <a:effectLst/>
              </a:rPr>
              <a:t>1.3.2 </a:t>
            </a:r>
            <a:r>
              <a:rPr lang="en-US" altLang="zh-CN" sz="2800" b="1" dirty="0">
                <a:solidFill>
                  <a:schemeClr val="accent4"/>
                </a:solidFill>
              </a:rPr>
              <a:t>NN</a:t>
            </a:r>
            <a:r>
              <a:rPr lang="zh-CN" altLang="en-US" sz="2800" b="1" dirty="0">
                <a:solidFill>
                  <a:schemeClr val="accent4"/>
                </a:solidFill>
              </a:rPr>
              <a:t>和</a:t>
            </a:r>
            <a:r>
              <a:rPr lang="en-US" altLang="zh-CN" sz="2800" b="1" dirty="0">
                <a:solidFill>
                  <a:schemeClr val="accent4"/>
                </a:solidFill>
              </a:rPr>
              <a:t>PINNs</a:t>
            </a:r>
            <a:r>
              <a:rPr lang="zh-CN" altLang="en-US" sz="2800" b="1" dirty="0">
                <a:solidFill>
                  <a:schemeClr val="accent4"/>
                </a:solidFill>
              </a:rPr>
              <a:t>区别</a:t>
            </a:r>
            <a:r>
              <a:rPr lang="en-US" altLang="zh-CN" sz="2800" b="1" dirty="0">
                <a:solidFill>
                  <a:schemeClr val="accent4"/>
                </a:solidFill>
              </a:rPr>
              <a:t>: </a:t>
            </a:r>
            <a:r>
              <a:rPr lang="zh-CN" altLang="en-US" sz="2800" b="1" dirty="0">
                <a:solidFill>
                  <a:schemeClr val="accent4"/>
                </a:solidFill>
              </a:rPr>
              <a:t>二维齐次</a:t>
            </a:r>
            <a:r>
              <a:rPr lang="en-US" altLang="zh-CN" sz="2800" b="1" dirty="0">
                <a:solidFill>
                  <a:schemeClr val="accent4"/>
                </a:solidFill>
              </a:rPr>
              <a:t>Helmholtz</a:t>
            </a:r>
            <a:r>
              <a:rPr lang="zh-CN" altLang="en-US" sz="2800" b="1" dirty="0">
                <a:solidFill>
                  <a:schemeClr val="accent4"/>
                </a:solidFill>
              </a:rPr>
              <a:t>方程为例</a:t>
            </a:r>
            <a:endParaRPr lang="zh-CN" altLang="en-US" sz="2800" b="1" dirty="0">
              <a:solidFill>
                <a:schemeClr val="accent4"/>
              </a:solidFill>
              <a:effectLst/>
            </a:endParaRPr>
          </a:p>
        </p:txBody>
      </p:sp>
      <p:pic>
        <p:nvPicPr>
          <p:cNvPr id="8" name="图片 7">
            <a:extLst>
              <a:ext uri="{FF2B5EF4-FFF2-40B4-BE49-F238E27FC236}">
                <a16:creationId xmlns:a16="http://schemas.microsoft.com/office/drawing/2014/main" id="{74CD5355-4B11-4FA2-9419-018A6E765FB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38392" y="1585017"/>
            <a:ext cx="7315215" cy="2743206"/>
          </a:xfrm>
          <a:prstGeom prst="rect">
            <a:avLst/>
          </a:prstGeom>
        </p:spPr>
      </p:pic>
      <p:pic>
        <p:nvPicPr>
          <p:cNvPr id="12" name="图片 11">
            <a:extLst>
              <a:ext uri="{FF2B5EF4-FFF2-40B4-BE49-F238E27FC236}">
                <a16:creationId xmlns:a16="http://schemas.microsoft.com/office/drawing/2014/main" id="{D1397D51-CAF3-4F2F-B45E-8F0E832869C1}"/>
              </a:ext>
            </a:extLst>
          </p:cNvPr>
          <p:cNvPicPr>
            <a:picLocks noChangeAspect="1"/>
          </p:cNvPicPr>
          <p:nvPr/>
        </p:nvPicPr>
        <p:blipFill>
          <a:blip r:embed="rId4"/>
          <a:stretch>
            <a:fillRect/>
          </a:stretch>
        </p:blipFill>
        <p:spPr>
          <a:xfrm>
            <a:off x="5330244" y="4714528"/>
            <a:ext cx="1057275" cy="342900"/>
          </a:xfrm>
          <a:prstGeom prst="rect">
            <a:avLst/>
          </a:prstGeom>
        </p:spPr>
      </p:pic>
    </p:spTree>
    <p:extLst>
      <p:ext uri="{BB962C8B-B14F-4D97-AF65-F5344CB8AC3E}">
        <p14:creationId xmlns:p14="http://schemas.microsoft.com/office/powerpoint/2010/main" val="41408918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199"/>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217C428F-1CB2-461E-A509-3854588FF64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17</a:t>
            </a:fld>
            <a:endParaRPr lang="en-GB"/>
          </a:p>
        </p:txBody>
      </p:sp>
      <p:sp>
        <p:nvSpPr>
          <p:cNvPr id="9" name="Google Shape;9571;p134">
            <a:extLst>
              <a:ext uri="{FF2B5EF4-FFF2-40B4-BE49-F238E27FC236}">
                <a16:creationId xmlns:a16="http://schemas.microsoft.com/office/drawing/2014/main" id="{AA6170BA-E162-48F8-882D-BCFC272D8840}"/>
              </a:ext>
            </a:extLst>
          </p:cNvPr>
          <p:cNvSpPr txBox="1"/>
          <p:nvPr/>
        </p:nvSpPr>
        <p:spPr>
          <a:xfrm>
            <a:off x="1196522" y="178744"/>
            <a:ext cx="9324721" cy="677068"/>
          </a:xfrm>
          <a:prstGeom prst="rect">
            <a:avLst/>
          </a:prstGeom>
          <a:noFill/>
          <a:ln>
            <a:noFill/>
          </a:ln>
        </p:spPr>
        <p:txBody>
          <a:bodyPr spcFirstLastPara="1" wrap="square" lIns="121900" tIns="121900" rIns="121900" bIns="121900" anchor="t" anchorCtr="0">
            <a:spAutoFit/>
            <a:scene3d>
              <a:camera prst="orthographicFront"/>
              <a:lightRig rig="soft" dir="t">
                <a:rot lat="0" lon="0" rev="15600000"/>
              </a:lightRig>
            </a:scene3d>
            <a:sp3d extrusionH="57150" prstMaterial="softEdge">
              <a:bevelT w="25400" h="38100"/>
            </a:sp3d>
          </a:bodyPr>
          <a:lstStyle/>
          <a:p>
            <a:pPr marL="0" lvl="0" indent="0" algn="ctr" rtl="0">
              <a:spcBef>
                <a:spcPts val="0"/>
              </a:spcBef>
              <a:spcAft>
                <a:spcPts val="0"/>
              </a:spcAft>
              <a:buNone/>
            </a:pPr>
            <a:r>
              <a:rPr lang="en-US" altLang="zh-CN" sz="2800" b="1" dirty="0">
                <a:solidFill>
                  <a:schemeClr val="accent4"/>
                </a:solidFill>
                <a:effectLst/>
              </a:rPr>
              <a:t>1.3.2 </a:t>
            </a:r>
            <a:r>
              <a:rPr lang="en-US" altLang="zh-CN" sz="2800" b="1" dirty="0">
                <a:solidFill>
                  <a:schemeClr val="accent4"/>
                </a:solidFill>
              </a:rPr>
              <a:t>NN</a:t>
            </a:r>
            <a:r>
              <a:rPr lang="zh-CN" altLang="en-US" sz="2800" b="1" dirty="0">
                <a:solidFill>
                  <a:schemeClr val="accent4"/>
                </a:solidFill>
              </a:rPr>
              <a:t>和</a:t>
            </a:r>
            <a:r>
              <a:rPr lang="en-US" altLang="zh-CN" sz="2800" b="1" dirty="0">
                <a:solidFill>
                  <a:schemeClr val="accent4"/>
                </a:solidFill>
              </a:rPr>
              <a:t>PINNs</a:t>
            </a:r>
            <a:r>
              <a:rPr lang="zh-CN" altLang="en-US" sz="2800" b="1" dirty="0">
                <a:solidFill>
                  <a:schemeClr val="accent4"/>
                </a:solidFill>
              </a:rPr>
              <a:t>区别</a:t>
            </a:r>
            <a:r>
              <a:rPr lang="en-US" altLang="zh-CN" sz="2800" b="1" dirty="0">
                <a:solidFill>
                  <a:schemeClr val="accent4"/>
                </a:solidFill>
              </a:rPr>
              <a:t>: </a:t>
            </a:r>
            <a:r>
              <a:rPr lang="zh-CN" altLang="en-US" sz="2800" b="1" dirty="0">
                <a:solidFill>
                  <a:schemeClr val="accent4"/>
                </a:solidFill>
              </a:rPr>
              <a:t>二维齐次</a:t>
            </a:r>
            <a:r>
              <a:rPr lang="en-US" altLang="zh-CN" sz="2800" b="1" dirty="0">
                <a:solidFill>
                  <a:schemeClr val="accent4"/>
                </a:solidFill>
              </a:rPr>
              <a:t>Helmholtz</a:t>
            </a:r>
            <a:r>
              <a:rPr lang="zh-CN" altLang="en-US" sz="2800" b="1" dirty="0">
                <a:solidFill>
                  <a:schemeClr val="accent4"/>
                </a:solidFill>
              </a:rPr>
              <a:t>方程为例</a:t>
            </a:r>
            <a:endParaRPr lang="zh-CN" altLang="en-US" sz="2800" b="1" dirty="0">
              <a:solidFill>
                <a:schemeClr val="accent4"/>
              </a:solidFill>
              <a:effectLst/>
            </a:endParaRPr>
          </a:p>
        </p:txBody>
      </p:sp>
      <p:pic>
        <p:nvPicPr>
          <p:cNvPr id="4" name="图片 3">
            <a:extLst>
              <a:ext uri="{FF2B5EF4-FFF2-40B4-BE49-F238E27FC236}">
                <a16:creationId xmlns:a16="http://schemas.microsoft.com/office/drawing/2014/main" id="{6B613E44-FBDE-48C4-BE2D-E96F8501103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38392" y="1571261"/>
            <a:ext cx="7315215" cy="2743206"/>
          </a:xfrm>
          <a:prstGeom prst="rect">
            <a:avLst/>
          </a:prstGeom>
        </p:spPr>
      </p:pic>
      <p:pic>
        <p:nvPicPr>
          <p:cNvPr id="10" name="图片 9">
            <a:extLst>
              <a:ext uri="{FF2B5EF4-FFF2-40B4-BE49-F238E27FC236}">
                <a16:creationId xmlns:a16="http://schemas.microsoft.com/office/drawing/2014/main" id="{B47E5688-AF83-4032-A229-7FD6A6AC57B6}"/>
              </a:ext>
            </a:extLst>
          </p:cNvPr>
          <p:cNvPicPr>
            <a:picLocks noChangeAspect="1"/>
          </p:cNvPicPr>
          <p:nvPr/>
        </p:nvPicPr>
        <p:blipFill>
          <a:blip r:embed="rId4"/>
          <a:stretch>
            <a:fillRect/>
          </a:stretch>
        </p:blipFill>
        <p:spPr>
          <a:xfrm>
            <a:off x="4425869" y="4867991"/>
            <a:ext cx="1057275" cy="342900"/>
          </a:xfrm>
          <a:prstGeom prst="rect">
            <a:avLst/>
          </a:prstGeom>
        </p:spPr>
      </p:pic>
      <p:sp>
        <p:nvSpPr>
          <p:cNvPr id="5" name="加号 4">
            <a:extLst>
              <a:ext uri="{FF2B5EF4-FFF2-40B4-BE49-F238E27FC236}">
                <a16:creationId xmlns:a16="http://schemas.microsoft.com/office/drawing/2014/main" id="{7029899E-4B05-4BFB-ABDD-3B34E0C183A7}"/>
              </a:ext>
            </a:extLst>
          </p:cNvPr>
          <p:cNvSpPr/>
          <p:nvPr/>
        </p:nvSpPr>
        <p:spPr bwMode="auto">
          <a:xfrm>
            <a:off x="5739276" y="4867991"/>
            <a:ext cx="356723" cy="361950"/>
          </a:xfrm>
          <a:prstGeom prst="mathPlus">
            <a:avLst/>
          </a:pr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p:spPr>
        <p:txBody>
          <a:bodyPr vert="horz" wrap="none" lIns="91440" tIns="45720" rIns="91440" bIns="45720" numCol="1" rtlCol="0" anchor="ctr"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latin typeface="Arial" panose="02080604020202020204" pitchFamily="34" charset="0"/>
              <a:ea typeface="宋体" pitchFamily="2" charset="-122"/>
            </a:endParaRPr>
          </a:p>
        </p:txBody>
      </p:sp>
      <p:pic>
        <p:nvPicPr>
          <p:cNvPr id="11" name="图片 10">
            <a:extLst>
              <a:ext uri="{FF2B5EF4-FFF2-40B4-BE49-F238E27FC236}">
                <a16:creationId xmlns:a16="http://schemas.microsoft.com/office/drawing/2014/main" id="{743D87BA-E36F-43EF-9F64-7AD9012AE63E}"/>
              </a:ext>
            </a:extLst>
          </p:cNvPr>
          <p:cNvPicPr>
            <a:picLocks noChangeAspect="1"/>
          </p:cNvPicPr>
          <p:nvPr/>
        </p:nvPicPr>
        <p:blipFill>
          <a:blip r:embed="rId5"/>
          <a:stretch>
            <a:fillRect/>
          </a:stretch>
        </p:blipFill>
        <p:spPr>
          <a:xfrm>
            <a:off x="6352131" y="4867991"/>
            <a:ext cx="2057400" cy="381000"/>
          </a:xfrm>
          <a:prstGeom prst="rect">
            <a:avLst/>
          </a:prstGeom>
        </p:spPr>
      </p:pic>
    </p:spTree>
    <p:extLst>
      <p:ext uri="{BB962C8B-B14F-4D97-AF65-F5344CB8AC3E}">
        <p14:creationId xmlns:p14="http://schemas.microsoft.com/office/powerpoint/2010/main" val="27161145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199"/>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217C428F-1CB2-461E-A509-3854588FF64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18</a:t>
            </a:fld>
            <a:endParaRPr lang="en-GB"/>
          </a:p>
        </p:txBody>
      </p:sp>
      <p:sp>
        <p:nvSpPr>
          <p:cNvPr id="9" name="Google Shape;9571;p134">
            <a:extLst>
              <a:ext uri="{FF2B5EF4-FFF2-40B4-BE49-F238E27FC236}">
                <a16:creationId xmlns:a16="http://schemas.microsoft.com/office/drawing/2014/main" id="{AA6170BA-E162-48F8-882D-BCFC272D8840}"/>
              </a:ext>
            </a:extLst>
          </p:cNvPr>
          <p:cNvSpPr txBox="1"/>
          <p:nvPr/>
        </p:nvSpPr>
        <p:spPr>
          <a:xfrm>
            <a:off x="1196522" y="178744"/>
            <a:ext cx="9324721" cy="677068"/>
          </a:xfrm>
          <a:prstGeom prst="rect">
            <a:avLst/>
          </a:prstGeom>
          <a:noFill/>
          <a:ln>
            <a:noFill/>
          </a:ln>
        </p:spPr>
        <p:txBody>
          <a:bodyPr spcFirstLastPara="1" wrap="square" lIns="121900" tIns="121900" rIns="121900" bIns="121900" anchor="t" anchorCtr="0">
            <a:spAutoFit/>
            <a:scene3d>
              <a:camera prst="orthographicFront"/>
              <a:lightRig rig="soft" dir="t">
                <a:rot lat="0" lon="0" rev="15600000"/>
              </a:lightRig>
            </a:scene3d>
            <a:sp3d extrusionH="57150" prstMaterial="softEdge">
              <a:bevelT w="25400" h="38100"/>
            </a:sp3d>
          </a:bodyPr>
          <a:lstStyle/>
          <a:p>
            <a:pPr marL="0" lvl="0" indent="0" algn="ctr" rtl="0">
              <a:spcBef>
                <a:spcPts val="0"/>
              </a:spcBef>
              <a:spcAft>
                <a:spcPts val="0"/>
              </a:spcAft>
              <a:buNone/>
            </a:pPr>
            <a:r>
              <a:rPr lang="zh-CN" altLang="en-US" sz="2800" b="1" dirty="0">
                <a:solidFill>
                  <a:schemeClr val="accent4"/>
                </a:solidFill>
                <a:effectLst/>
              </a:rPr>
              <a:t>小结</a:t>
            </a:r>
          </a:p>
        </p:txBody>
      </p:sp>
      <p:sp>
        <p:nvSpPr>
          <p:cNvPr id="2" name="文本框 1">
            <a:extLst>
              <a:ext uri="{FF2B5EF4-FFF2-40B4-BE49-F238E27FC236}">
                <a16:creationId xmlns:a16="http://schemas.microsoft.com/office/drawing/2014/main" id="{A63EF1B9-CF36-47A5-9DA3-75CEB426777E}"/>
              </a:ext>
            </a:extLst>
          </p:cNvPr>
          <p:cNvSpPr txBox="1"/>
          <p:nvPr/>
        </p:nvSpPr>
        <p:spPr>
          <a:xfrm>
            <a:off x="1097280" y="1259840"/>
            <a:ext cx="9324721" cy="3778022"/>
          </a:xfrm>
          <a:prstGeom prst="rect">
            <a:avLst/>
          </a:prstGeom>
          <a:ln w="38100"/>
        </p:spPr>
        <p:style>
          <a:lnRef idx="2">
            <a:schemeClr val="dk1"/>
          </a:lnRef>
          <a:fillRef idx="1">
            <a:schemeClr val="lt1"/>
          </a:fillRef>
          <a:effectRef idx="0">
            <a:schemeClr val="dk1"/>
          </a:effectRef>
          <a:fontRef idx="minor">
            <a:schemeClr val="dk1"/>
          </a:fontRef>
        </p:style>
        <p:txBody>
          <a:bodyPr wrap="square" rtlCol="0">
            <a:spAutoFit/>
          </a:bodyPr>
          <a:lstStyle/>
          <a:p>
            <a:pPr>
              <a:lnSpc>
                <a:spcPct val="150000"/>
              </a:lnSpc>
            </a:pPr>
            <a:r>
              <a:rPr lang="zh-CN" altLang="en-US" dirty="0">
                <a:latin typeface="+mn-ea"/>
              </a:rPr>
              <a:t>在开发新的应用和技术上，传统求解</a:t>
            </a:r>
            <a:r>
              <a:rPr lang="en-US" altLang="zh-CN" dirty="0">
                <a:latin typeface="+mn-ea"/>
              </a:rPr>
              <a:t>PDEs</a:t>
            </a:r>
            <a:r>
              <a:rPr lang="zh-CN" altLang="en-US" dirty="0">
                <a:latin typeface="+mn-ea"/>
              </a:rPr>
              <a:t>的方法仍然具有极大的优势。但是对于高维和其他需要数据驱动的技术方面，</a:t>
            </a:r>
            <a:r>
              <a:rPr lang="en-US" altLang="zh-CN" dirty="0">
                <a:latin typeface="+mn-ea"/>
              </a:rPr>
              <a:t>PINNs</a:t>
            </a:r>
            <a:r>
              <a:rPr lang="zh-CN" altLang="en-US" dirty="0">
                <a:latin typeface="+mn-ea"/>
              </a:rPr>
              <a:t>是不可或缺的技术。</a:t>
            </a:r>
            <a:endParaRPr lang="en-US" altLang="zh-CN" dirty="0">
              <a:latin typeface="+mn-ea"/>
            </a:endParaRPr>
          </a:p>
          <a:p>
            <a:pPr lvl="1">
              <a:lnSpc>
                <a:spcPct val="150000"/>
              </a:lnSpc>
            </a:pPr>
            <a:r>
              <a:rPr lang="zh-CN" altLang="en-US" dirty="0">
                <a:latin typeface="+mn-ea"/>
              </a:rPr>
              <a:t>通过缩小损失函数，我们可以得到</a:t>
            </a:r>
            <a:r>
              <a:rPr lang="en-US" altLang="zh-CN" dirty="0">
                <a:latin typeface="+mn-ea"/>
              </a:rPr>
              <a:t>PDEs</a:t>
            </a:r>
            <a:r>
              <a:rPr lang="zh-CN" altLang="en-US" dirty="0">
                <a:latin typeface="+mn-ea"/>
              </a:rPr>
              <a:t>解的近似，但仍需注意到：</a:t>
            </a:r>
            <a:endParaRPr lang="en-US" altLang="zh-CN" dirty="0">
              <a:latin typeface="+mn-ea"/>
            </a:endParaRPr>
          </a:p>
          <a:p>
            <a:pPr marL="742950" lvl="1" indent="-285750">
              <a:lnSpc>
                <a:spcPct val="150000"/>
              </a:lnSpc>
              <a:buFont typeface="Arial" panose="020B0604020202020204" pitchFamily="34" charset="0"/>
              <a:buChar char="•"/>
            </a:pPr>
            <a:r>
              <a:rPr lang="zh-CN" altLang="en-US" dirty="0">
                <a:latin typeface="+mn-ea"/>
              </a:rPr>
              <a:t>低损失不意味着精确的解；</a:t>
            </a:r>
            <a:endParaRPr lang="en-US" altLang="zh-CN" dirty="0">
              <a:latin typeface="+mn-ea"/>
            </a:endParaRPr>
          </a:p>
          <a:p>
            <a:pPr marL="742950" lvl="1" indent="-285750">
              <a:lnSpc>
                <a:spcPct val="150000"/>
              </a:lnSpc>
              <a:buFont typeface="Arial" panose="020B0604020202020204" pitchFamily="34" charset="0"/>
              <a:buChar char="•"/>
            </a:pPr>
            <a:r>
              <a:rPr lang="zh-CN" altLang="en-US" dirty="0">
                <a:latin typeface="+mn-ea"/>
              </a:rPr>
              <a:t>边界和内部的损失权重是同等重要的；</a:t>
            </a:r>
            <a:endParaRPr lang="en-US" altLang="zh-CN" dirty="0">
              <a:latin typeface="+mn-ea"/>
            </a:endParaRPr>
          </a:p>
          <a:p>
            <a:pPr marL="742950" lvl="1" indent="-285750">
              <a:lnSpc>
                <a:spcPct val="150000"/>
              </a:lnSpc>
              <a:buFont typeface="Arial" panose="020B0604020202020204" pitchFamily="34" charset="0"/>
              <a:buChar char="•"/>
            </a:pPr>
            <a:r>
              <a:rPr lang="zh-CN" altLang="en-US" dirty="0">
                <a:latin typeface="+mn-ea"/>
              </a:rPr>
              <a:t>如果采用不同的权重参数，比如对部分更敏感的部分采用更大的权重会得到更好的训练效果，可以采用基于</a:t>
            </a:r>
            <a:r>
              <a:rPr lang="en-US" altLang="zh-CN" dirty="0">
                <a:latin typeface="+mn-ea"/>
              </a:rPr>
              <a:t>NTK</a:t>
            </a:r>
            <a:r>
              <a:rPr lang="zh-CN" altLang="en-US" dirty="0">
                <a:latin typeface="+mn-ea"/>
              </a:rPr>
              <a:t>方法或</a:t>
            </a:r>
            <a:r>
              <a:rPr lang="en-US" altLang="zh-CN" dirty="0">
                <a:latin typeface="+mn-ea"/>
              </a:rPr>
              <a:t>GP</a:t>
            </a:r>
            <a:r>
              <a:rPr lang="zh-CN" altLang="en-US" dirty="0">
                <a:latin typeface="+mn-ea"/>
              </a:rPr>
              <a:t>方法的自适应权重；</a:t>
            </a:r>
            <a:endParaRPr lang="en-US" altLang="zh-CN" dirty="0">
              <a:latin typeface="+mn-ea"/>
            </a:endParaRPr>
          </a:p>
          <a:p>
            <a:pPr marL="742950" lvl="1" indent="-285750">
              <a:lnSpc>
                <a:spcPct val="150000"/>
              </a:lnSpc>
              <a:buFont typeface="Arial" panose="020B0604020202020204" pitchFamily="34" charset="0"/>
              <a:buChar char="•"/>
            </a:pPr>
            <a:r>
              <a:rPr lang="zh-CN" altLang="en-US" dirty="0">
                <a:latin typeface="+mn-ea"/>
              </a:rPr>
              <a:t>损失函数可以采用多种形式。</a:t>
            </a:r>
            <a:endParaRPr lang="en-US" altLang="zh-CN" dirty="0">
              <a:latin typeface="+mn-ea"/>
            </a:endParaRPr>
          </a:p>
          <a:p>
            <a:pPr>
              <a:lnSpc>
                <a:spcPct val="150000"/>
              </a:lnSpc>
            </a:pPr>
            <a:r>
              <a:rPr lang="zh-CN" altLang="en-US" dirty="0">
                <a:latin typeface="+mn-ea"/>
              </a:rPr>
              <a:t>在这个常规化的框架基础上，这里研究在水下声场分析领域的应用。</a:t>
            </a:r>
          </a:p>
        </p:txBody>
      </p:sp>
    </p:spTree>
    <p:extLst>
      <p:ext uri="{BB962C8B-B14F-4D97-AF65-F5344CB8AC3E}">
        <p14:creationId xmlns:p14="http://schemas.microsoft.com/office/powerpoint/2010/main" val="28958757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199"/>
        <p:cNvGrpSpPr/>
        <p:nvPr/>
      </p:nvGrpSpPr>
      <p:grpSpPr>
        <a:xfrm>
          <a:off x="0" y="0"/>
          <a:ext cx="0" cy="0"/>
          <a:chOff x="0" y="0"/>
          <a:chExt cx="0" cy="0"/>
        </a:xfrm>
      </p:grpSpPr>
      <p:pic>
        <p:nvPicPr>
          <p:cNvPr id="7" name="图片 6">
            <a:extLst>
              <a:ext uri="{FF2B5EF4-FFF2-40B4-BE49-F238E27FC236}">
                <a16:creationId xmlns:a16="http://schemas.microsoft.com/office/drawing/2014/main" id="{4D5C3BFB-A032-445E-A403-CA79D227B48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r="5300"/>
          <a:stretch/>
        </p:blipFill>
        <p:spPr>
          <a:xfrm>
            <a:off x="1143268" y="2261105"/>
            <a:ext cx="9058823" cy="3587186"/>
          </a:xfrm>
          <a:prstGeom prst="rect">
            <a:avLst/>
          </a:prstGeom>
        </p:spPr>
      </p:pic>
      <p:sp>
        <p:nvSpPr>
          <p:cNvPr id="3" name="文本框 2">
            <a:extLst>
              <a:ext uri="{FF2B5EF4-FFF2-40B4-BE49-F238E27FC236}">
                <a16:creationId xmlns:a16="http://schemas.microsoft.com/office/drawing/2014/main" id="{4BA66400-D649-4160-9BA4-C9C746359D3C}"/>
              </a:ext>
            </a:extLst>
          </p:cNvPr>
          <p:cNvSpPr txBox="1"/>
          <p:nvPr/>
        </p:nvSpPr>
        <p:spPr>
          <a:xfrm>
            <a:off x="71020" y="40858"/>
            <a:ext cx="2625685" cy="461665"/>
          </a:xfrm>
          <a:prstGeom prst="rect">
            <a:avLst/>
          </a:prstGeom>
          <a:ln/>
        </p:spPr>
        <p:style>
          <a:lnRef idx="1">
            <a:schemeClr val="accent5"/>
          </a:lnRef>
          <a:fillRef idx="2">
            <a:schemeClr val="accent5"/>
          </a:fillRef>
          <a:effectRef idx="1">
            <a:schemeClr val="accent5"/>
          </a:effectRef>
          <a:fontRef idx="minor">
            <a:schemeClr val="dk1"/>
          </a:fontRef>
        </p:style>
        <p:txBody>
          <a:bodyPr wrap="square">
            <a:spAutoFit/>
          </a:bodyPr>
          <a:lstStyle/>
          <a:p>
            <a:r>
              <a:rPr lang="en-US" altLang="zh-CN" sz="2400" b="1" dirty="0">
                <a:solidFill>
                  <a:schemeClr val="tx1"/>
                </a:solidFill>
              </a:rPr>
              <a:t>2.1 </a:t>
            </a:r>
            <a:r>
              <a:rPr lang="zh-CN" altLang="en-US" sz="2400" b="1" dirty="0">
                <a:solidFill>
                  <a:schemeClr val="tx1"/>
                </a:solidFill>
              </a:rPr>
              <a:t>提取物理机制</a:t>
            </a:r>
          </a:p>
        </p:txBody>
      </p:sp>
      <p:sp>
        <p:nvSpPr>
          <p:cNvPr id="4" name="灯片编号占位符 3">
            <a:extLst>
              <a:ext uri="{FF2B5EF4-FFF2-40B4-BE49-F238E27FC236}">
                <a16:creationId xmlns:a16="http://schemas.microsoft.com/office/drawing/2014/main" id="{36977492-A6DB-47E3-9BA6-24F8F9FA8D1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19</a:t>
            </a:fld>
            <a:endParaRPr lang="en-GB"/>
          </a:p>
        </p:txBody>
      </p:sp>
      <mc:AlternateContent xmlns:mc="http://schemas.openxmlformats.org/markup-compatibility/2006" xmlns:a14="http://schemas.microsoft.com/office/drawing/2010/main">
        <mc:Choice Requires="a14">
          <p:sp>
            <p:nvSpPr>
              <p:cNvPr id="5" name="Text Box 2">
                <a:extLst>
                  <a:ext uri="{FF2B5EF4-FFF2-40B4-BE49-F238E27FC236}">
                    <a16:creationId xmlns:a16="http://schemas.microsoft.com/office/drawing/2014/main" id="{432CCBDA-3B4F-4611-848F-CBE112FA8D14}"/>
                  </a:ext>
                </a:extLst>
              </p:cNvPr>
              <p:cNvSpPr txBox="1"/>
              <p:nvPr/>
            </p:nvSpPr>
            <p:spPr>
              <a:xfrm>
                <a:off x="4581483" y="808534"/>
                <a:ext cx="3046283" cy="490840"/>
              </a:xfrm>
              <a:prstGeom prst="rect">
                <a:avLst/>
              </a:prstGeom>
              <a:noFill/>
            </p:spPr>
            <p:txBody>
              <a:bodyPr wrap="none" rtlCol="0" anchor="t">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cs typeface="DejaVu Math TeX Gyre" panose="02000503000000000000" charset="0"/>
                            </a:rPr>
                          </m:ctrlPr>
                        </m:sSubPr>
                        <m:e>
                          <m:r>
                            <a:rPr lang="en-US" altLang="zh-CN" sz="2400" b="1" i="1" smtClean="0">
                              <a:solidFill>
                                <a:srgbClr val="FF0000"/>
                              </a:solidFill>
                              <a:latin typeface="Cambria Math" panose="02040503050406030204" pitchFamily="18" charset="0"/>
                            </a:rPr>
                            <m:t>𝒄</m:t>
                          </m:r>
                          <m:r>
                            <a:rPr lang="en-US" altLang="zh-CN" sz="2400" b="0" i="1" smtClean="0">
                              <a:latin typeface="Cambria Math" panose="02040503050406030204" pitchFamily="18" charset="0"/>
                            </a:rPr>
                            <m:t>𝑢</m:t>
                          </m:r>
                        </m:e>
                        <m:sub>
                          <m:r>
                            <a:rPr lang="en-US" sz="2400" i="1">
                              <a:latin typeface="Cambria Math" panose="02040503050406030204" pitchFamily="18" charset="0"/>
                              <a:cs typeface="DejaVu Math TeX Gyre" panose="02000503000000000000" charset="0"/>
                            </a:rPr>
                            <m:t>𝑥𝑥</m:t>
                          </m:r>
                        </m:sub>
                      </m:sSub>
                      <m:r>
                        <a:rPr lang="en-US" sz="2400" i="1">
                          <a:latin typeface="Cambria Math" panose="02040503050406030204" pitchFamily="18" charset="0"/>
                          <a:cs typeface="DejaVu Math TeX Gyre" panose="02000503000000000000" charset="0"/>
                        </a:rPr>
                        <m:t>+</m:t>
                      </m:r>
                      <m:sSub>
                        <m:sSubPr>
                          <m:ctrlPr>
                            <a:rPr lang="en-US" sz="2400" i="1">
                              <a:latin typeface="Cambria Math" panose="02040503050406030204" pitchFamily="18" charset="0"/>
                              <a:cs typeface="DejaVu Math TeX Gyre" panose="02000503000000000000" charset="0"/>
                            </a:rPr>
                          </m:ctrlPr>
                        </m:sSubPr>
                        <m:e>
                          <m:r>
                            <a:rPr lang="en-US" sz="2400" b="0" i="1" smtClean="0">
                              <a:latin typeface="Cambria Math" panose="02040503050406030204" pitchFamily="18" charset="0"/>
                              <a:cs typeface="DejaVu Math TeX Gyre" panose="02000503000000000000" charset="0"/>
                            </a:rPr>
                            <m:t>𝑢</m:t>
                          </m:r>
                        </m:e>
                        <m:sub>
                          <m:r>
                            <a:rPr lang="en-US" sz="2400" i="1">
                              <a:latin typeface="Cambria Math" panose="02040503050406030204" pitchFamily="18" charset="0"/>
                              <a:cs typeface="DejaVu Math TeX Gyre" panose="02000503000000000000" charset="0"/>
                            </a:rPr>
                            <m:t>𝑦𝑦</m:t>
                          </m:r>
                        </m:sub>
                      </m:sSub>
                      <m:r>
                        <a:rPr lang="en-US" sz="2400" b="0" i="1" smtClean="0">
                          <a:latin typeface="Cambria Math" panose="02040503050406030204" pitchFamily="18" charset="0"/>
                          <a:cs typeface="DejaVu Math TeX Gyre" panose="02000503000000000000" charset="0"/>
                        </a:rPr>
                        <m:t>−</m:t>
                      </m:r>
                      <m:sSub>
                        <m:sSubPr>
                          <m:ctrlPr>
                            <a:rPr lang="en-US" altLang="zh-CN" sz="2400" i="1">
                              <a:latin typeface="Cambria Math" panose="02040503050406030204" pitchFamily="18" charset="0"/>
                              <a:cs typeface="DejaVu Math TeX Gyre" panose="02000503000000000000" charset="0"/>
                            </a:rPr>
                          </m:ctrlPr>
                        </m:sSubPr>
                        <m:e>
                          <m:r>
                            <a:rPr lang="en-US" altLang="zh-CN" sz="2400" i="1">
                              <a:latin typeface="Cambria Math" panose="02040503050406030204" pitchFamily="18" charset="0"/>
                              <a:cs typeface="DejaVu Math TeX Gyre" panose="02000503000000000000" charset="0"/>
                            </a:rPr>
                            <m:t>𝑢</m:t>
                          </m:r>
                        </m:e>
                        <m:sub>
                          <m:r>
                            <a:rPr lang="en-US" altLang="zh-CN" sz="2400" b="0" i="1" smtClean="0">
                              <a:latin typeface="Cambria Math" panose="02040503050406030204" pitchFamily="18" charset="0"/>
                              <a:cs typeface="DejaVu Math TeX Gyre" panose="02000503000000000000" charset="0"/>
                            </a:rPr>
                            <m:t>𝑡𝑡</m:t>
                          </m:r>
                        </m:sub>
                      </m:sSub>
                      <m:r>
                        <a:rPr lang="en-US" sz="2400" i="1">
                          <a:latin typeface="Cambria Math" panose="02040503050406030204" pitchFamily="18" charset="0"/>
                          <a:cs typeface="DejaVu Math TeX Gyre" panose="02000503000000000000" charset="0"/>
                        </a:rPr>
                        <m:t>=0</m:t>
                      </m:r>
                    </m:oMath>
                  </m:oMathPara>
                </a14:m>
                <a:endParaRPr lang="en-US" altLang="en-US" sz="2400" i="1" dirty="0">
                  <a:latin typeface="DejaVu Math TeX Gyre" panose="02000503000000000000" charset="0"/>
                  <a:cs typeface="DejaVu Math TeX Gyre" panose="02000503000000000000" charset="0"/>
                </a:endParaRPr>
              </a:p>
            </p:txBody>
          </p:sp>
        </mc:Choice>
        <mc:Fallback xmlns="">
          <p:sp>
            <p:nvSpPr>
              <p:cNvPr id="5" name="Text Box 2">
                <a:extLst>
                  <a:ext uri="{FF2B5EF4-FFF2-40B4-BE49-F238E27FC236}">
                    <a16:creationId xmlns:a16="http://schemas.microsoft.com/office/drawing/2014/main" id="{432CCBDA-3B4F-4611-848F-CBE112FA8D14}"/>
                  </a:ext>
                </a:extLst>
              </p:cNvPr>
              <p:cNvSpPr txBox="1">
                <a:spLocks noRot="1" noChangeAspect="1" noMove="1" noResize="1" noEditPoints="1" noAdjustHandles="1" noChangeArrowheads="1" noChangeShapeType="1" noTextEdit="1"/>
              </p:cNvSpPr>
              <p:nvPr/>
            </p:nvSpPr>
            <p:spPr>
              <a:xfrm>
                <a:off x="4581483" y="808534"/>
                <a:ext cx="3046283" cy="490840"/>
              </a:xfrm>
              <a:prstGeom prst="rect">
                <a:avLst/>
              </a:prstGeom>
              <a:blipFill>
                <a:blip r:embed="rId4"/>
                <a:stretch>
                  <a:fillRect b="-6250"/>
                </a:stretch>
              </a:blipFill>
            </p:spPr>
            <p:txBody>
              <a:bodyPr/>
              <a:lstStyle/>
              <a:p>
                <a:r>
                  <a:rPr lang="zh-CN" altLang="en-US">
                    <a:noFill/>
                  </a:rPr>
                  <a:t> </a:t>
                </a:r>
              </a:p>
            </p:txBody>
          </p:sp>
        </mc:Fallback>
      </mc:AlternateContent>
      <p:sp>
        <p:nvSpPr>
          <p:cNvPr id="6" name="Text Box 3">
            <a:extLst>
              <a:ext uri="{FF2B5EF4-FFF2-40B4-BE49-F238E27FC236}">
                <a16:creationId xmlns:a16="http://schemas.microsoft.com/office/drawing/2014/main" id="{BA007424-F465-4556-B289-7FE8F9684A57}"/>
              </a:ext>
            </a:extLst>
          </p:cNvPr>
          <p:cNvSpPr txBox="1"/>
          <p:nvPr/>
        </p:nvSpPr>
        <p:spPr>
          <a:xfrm>
            <a:off x="187838" y="808534"/>
            <a:ext cx="3180715" cy="460375"/>
          </a:xfrm>
          <a:prstGeom prst="rect">
            <a:avLst/>
          </a:prstGeom>
          <a:noFill/>
        </p:spPr>
        <p:txBody>
          <a:bodyPr wrap="square" rtlCol="0">
            <a:spAutoFit/>
          </a:bodyPr>
          <a:lstStyle/>
          <a:p>
            <a:r>
              <a:rPr lang="zh-CN" altLang="en-US" sz="2400" dirty="0"/>
              <a:t>控制方程：</a:t>
            </a:r>
          </a:p>
        </p:txBody>
      </p:sp>
      <p:cxnSp>
        <p:nvCxnSpPr>
          <p:cNvPr id="19" name="直接箭头连接符 18">
            <a:extLst>
              <a:ext uri="{FF2B5EF4-FFF2-40B4-BE49-F238E27FC236}">
                <a16:creationId xmlns:a16="http://schemas.microsoft.com/office/drawing/2014/main" id="{F844A87E-F342-4FF9-8F44-6A56BC6EED13}"/>
              </a:ext>
            </a:extLst>
          </p:cNvPr>
          <p:cNvCxnSpPr>
            <a:cxnSpLocks/>
          </p:cNvCxnSpPr>
          <p:nvPr/>
        </p:nvCxnSpPr>
        <p:spPr bwMode="auto">
          <a:xfrm flipV="1">
            <a:off x="3891519" y="1107119"/>
            <a:ext cx="764395" cy="657888"/>
          </a:xfrm>
          <a:prstGeom prst="straightConnector1">
            <a:avLst/>
          </a:pr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triangle"/>
          </a:ln>
        </p:spPr>
      </p:cxnSp>
      <p:sp>
        <p:nvSpPr>
          <p:cNvPr id="20" name="文本框 19">
            <a:extLst>
              <a:ext uri="{FF2B5EF4-FFF2-40B4-BE49-F238E27FC236}">
                <a16:creationId xmlns:a16="http://schemas.microsoft.com/office/drawing/2014/main" id="{0A6FB987-83DA-4913-B1EA-6ACB67029C90}"/>
              </a:ext>
            </a:extLst>
          </p:cNvPr>
          <p:cNvSpPr txBox="1"/>
          <p:nvPr/>
        </p:nvSpPr>
        <p:spPr>
          <a:xfrm>
            <a:off x="3200400" y="1765007"/>
            <a:ext cx="1956392" cy="369332"/>
          </a:xfrm>
          <a:prstGeom prst="rect">
            <a:avLst/>
          </a:prstGeom>
          <a:noFill/>
        </p:spPr>
        <p:txBody>
          <a:bodyPr wrap="square" rtlCol="0">
            <a:spAutoFit/>
          </a:bodyPr>
          <a:lstStyle/>
          <a:p>
            <a:r>
              <a:rPr lang="zh-CN" altLang="en-US" b="1" dirty="0">
                <a:solidFill>
                  <a:srgbClr val="FF0000"/>
                </a:solidFill>
              </a:rPr>
              <a:t>可变的方程系数</a:t>
            </a:r>
          </a:p>
        </p:txBody>
      </p:sp>
      <p:sp>
        <p:nvSpPr>
          <p:cNvPr id="21" name="TextBox 57">
            <a:extLst>
              <a:ext uri="{FF2B5EF4-FFF2-40B4-BE49-F238E27FC236}">
                <a16:creationId xmlns:a16="http://schemas.microsoft.com/office/drawing/2014/main" id="{9AC2322B-632C-4F4B-A913-BD951DC6921E}"/>
              </a:ext>
            </a:extLst>
          </p:cNvPr>
          <p:cNvSpPr txBox="1"/>
          <p:nvPr/>
        </p:nvSpPr>
        <p:spPr>
          <a:xfrm>
            <a:off x="1885507" y="5876993"/>
            <a:ext cx="8420986" cy="369332"/>
          </a:xfrm>
          <a:prstGeom prst="rect">
            <a:avLst/>
          </a:prstGeom>
          <a:noFill/>
        </p:spPr>
        <p:txBody>
          <a:bodyPr wrap="square" rtlCol="0">
            <a:spAutoFit/>
          </a:bodyPr>
          <a:lstStyle/>
          <a:p>
            <a:pPr algn="ctr"/>
            <a:r>
              <a:rPr lang="en-US" altLang="zh-CN" dirty="0">
                <a:solidFill>
                  <a:schemeClr val="accent1">
                    <a:lumMod val="50000"/>
                  </a:schemeClr>
                </a:solidFill>
                <a:sym typeface="+mn-ea"/>
              </a:rPr>
              <a:t>T=2</a:t>
            </a:r>
            <a:r>
              <a:rPr lang="zh-CN" altLang="en-US" dirty="0">
                <a:solidFill>
                  <a:schemeClr val="accent1">
                    <a:lumMod val="50000"/>
                  </a:schemeClr>
                </a:solidFill>
                <a:sym typeface="+mn-ea"/>
              </a:rPr>
              <a:t>时刻的基于精确数据和含</a:t>
            </a:r>
            <a:r>
              <a:rPr lang="en-US" altLang="zh-CN" dirty="0">
                <a:solidFill>
                  <a:schemeClr val="accent1">
                    <a:lumMod val="50000"/>
                  </a:schemeClr>
                </a:solidFill>
                <a:sym typeface="+mn-ea"/>
              </a:rPr>
              <a:t>1%</a:t>
            </a:r>
            <a:r>
              <a:rPr lang="zh-CN" altLang="en-US" dirty="0">
                <a:solidFill>
                  <a:schemeClr val="accent1">
                    <a:lumMod val="50000"/>
                  </a:schemeClr>
                </a:solidFill>
                <a:sym typeface="+mn-ea"/>
              </a:rPr>
              <a:t>噪声数据提取的</a:t>
            </a:r>
            <a:r>
              <a:rPr lang="en-US" altLang="zh-CN" dirty="0">
                <a:solidFill>
                  <a:schemeClr val="accent1">
                    <a:lumMod val="50000"/>
                  </a:schemeClr>
                </a:solidFill>
                <a:sym typeface="+mn-ea"/>
              </a:rPr>
              <a:t>PDE</a:t>
            </a:r>
            <a:r>
              <a:rPr lang="zh-CN" altLang="en-US" dirty="0">
                <a:solidFill>
                  <a:schemeClr val="accent1">
                    <a:lumMod val="50000"/>
                  </a:schemeClr>
                </a:solidFill>
                <a:sym typeface="+mn-ea"/>
              </a:rPr>
              <a:t>结果比较</a:t>
            </a:r>
          </a:p>
        </p:txBody>
      </p:sp>
      <p:sp>
        <p:nvSpPr>
          <p:cNvPr id="12" name="TextBox 57">
            <a:extLst>
              <a:ext uri="{FF2B5EF4-FFF2-40B4-BE49-F238E27FC236}">
                <a16:creationId xmlns:a16="http://schemas.microsoft.com/office/drawing/2014/main" id="{AFA3D38A-F816-4FF0-9CEA-272E2BAE0DEF}"/>
              </a:ext>
            </a:extLst>
          </p:cNvPr>
          <p:cNvSpPr txBox="1"/>
          <p:nvPr/>
        </p:nvSpPr>
        <p:spPr>
          <a:xfrm>
            <a:off x="670661" y="102413"/>
            <a:ext cx="8420986" cy="400110"/>
          </a:xfrm>
          <a:prstGeom prst="rect">
            <a:avLst/>
          </a:prstGeom>
          <a:noFill/>
        </p:spPr>
        <p:txBody>
          <a:bodyPr wrap="square" rtlCol="0">
            <a:spAutoFit/>
          </a:bodyPr>
          <a:lstStyle/>
          <a:p>
            <a:pPr algn="ctr"/>
            <a:r>
              <a:rPr lang="zh-CN" altLang="en-US" sz="2000" b="1" dirty="0">
                <a:sym typeface="+mn-ea"/>
              </a:rPr>
              <a:t>从含噪声数据中提取出偏微分方程</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570"/>
        <p:cNvGrpSpPr/>
        <p:nvPr/>
      </p:nvGrpSpPr>
      <p:grpSpPr>
        <a:xfrm>
          <a:off x="0" y="0"/>
          <a:ext cx="0" cy="0"/>
          <a:chOff x="0" y="0"/>
          <a:chExt cx="0" cy="0"/>
        </a:xfrm>
      </p:grpSpPr>
      <p:sp>
        <p:nvSpPr>
          <p:cNvPr id="3" name="矩形 2">
            <a:extLst>
              <a:ext uri="{FF2B5EF4-FFF2-40B4-BE49-F238E27FC236}">
                <a16:creationId xmlns:a16="http://schemas.microsoft.com/office/drawing/2014/main" id="{A2362BE6-C066-48E6-B76A-454DA0185627}"/>
              </a:ext>
            </a:extLst>
          </p:cNvPr>
          <p:cNvSpPr/>
          <p:nvPr/>
        </p:nvSpPr>
        <p:spPr bwMode="auto">
          <a:xfrm>
            <a:off x="765544" y="4873839"/>
            <a:ext cx="9377916" cy="923330"/>
          </a:xfrm>
          <a:prstGeom prst="rect">
            <a:avLst/>
          </a:pr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p:spPr>
        <p:txBody>
          <a:bodyPr vert="horz" wrap="none" lIns="91440" tIns="45720" rIns="91440" bIns="45720" numCol="1" rtlCol="0" anchor="ctr"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latin typeface="Arial" panose="02080604020202020204" pitchFamily="34" charset="0"/>
              <a:ea typeface="宋体" pitchFamily="2" charset="-122"/>
            </a:endParaRPr>
          </a:p>
        </p:txBody>
      </p:sp>
      <p:sp>
        <p:nvSpPr>
          <p:cNvPr id="9572" name="Google Shape;9572;p134"/>
          <p:cNvSpPr txBox="1"/>
          <p:nvPr/>
        </p:nvSpPr>
        <p:spPr>
          <a:xfrm>
            <a:off x="868086" y="243638"/>
            <a:ext cx="9804800" cy="677068"/>
          </a:xfrm>
          <a:prstGeom prst="rect">
            <a:avLst/>
          </a:prstGeom>
          <a:noFill/>
          <a:ln>
            <a:noFill/>
          </a:ln>
        </p:spPr>
        <p:txBody>
          <a:bodyPr spcFirstLastPara="1" wrap="square" lIns="121900" tIns="121900" rIns="121900" bIns="121900" anchor="t" anchorCtr="0">
            <a:spAutoFit/>
          </a:bodyPr>
          <a:lstStyle/>
          <a:p>
            <a:pPr marL="146050" lvl="0" indent="0" algn="ctr" rtl="0">
              <a:spcBef>
                <a:spcPts val="0"/>
              </a:spcBef>
              <a:spcAft>
                <a:spcPts val="0"/>
              </a:spcAft>
              <a:buSzPts val="1300"/>
              <a:buNone/>
            </a:pPr>
            <a:r>
              <a:rPr lang="en-US" altLang="zh-CN" sz="2800" dirty="0"/>
              <a:t>0. </a:t>
            </a:r>
            <a:r>
              <a:rPr lang="zh-CN" altLang="en-US" sz="2800" dirty="0"/>
              <a:t>序言</a:t>
            </a:r>
            <a:r>
              <a:rPr lang="zh-CN" altLang="en-GB" sz="2800" dirty="0"/>
              <a:t>：</a:t>
            </a:r>
            <a:r>
              <a:rPr lang="zh-CN" altLang="en-US" sz="2800" dirty="0"/>
              <a:t>数据驱动声场智能预报的研究方向分类</a:t>
            </a:r>
            <a:endParaRPr lang="en-US" altLang="zh-CN" sz="2800" dirty="0">
              <a:solidFill>
                <a:schemeClr val="accent1"/>
              </a:solidFill>
              <a:effectLst>
                <a:outerShdw blurRad="38100" dist="25400" dir="5400000" algn="ctr" rotWithShape="0">
                  <a:srgbClr val="6E747A">
                    <a:alpha val="43000"/>
                  </a:srgbClr>
                </a:outerShdw>
              </a:effectLst>
            </a:endParaRPr>
          </a:p>
        </p:txBody>
      </p:sp>
      <p:graphicFrame>
        <p:nvGraphicFramePr>
          <p:cNvPr id="10" name="表格 10">
            <a:extLst>
              <a:ext uri="{FF2B5EF4-FFF2-40B4-BE49-F238E27FC236}">
                <a16:creationId xmlns:a16="http://schemas.microsoft.com/office/drawing/2014/main" id="{C74077D0-C373-4F3B-9CE3-4F0C1EEC8D62}"/>
              </a:ext>
            </a:extLst>
          </p:cNvPr>
          <p:cNvGraphicFramePr>
            <a:graphicFrameLocks noGrp="1"/>
          </p:cNvGraphicFramePr>
          <p:nvPr>
            <p:extLst>
              <p:ext uri="{D42A27DB-BD31-4B8C-83A1-F6EECF244321}">
                <p14:modId xmlns:p14="http://schemas.microsoft.com/office/powerpoint/2010/main" val="4215260783"/>
              </p:ext>
            </p:extLst>
          </p:nvPr>
        </p:nvGraphicFramePr>
        <p:xfrm>
          <a:off x="1523278" y="1153366"/>
          <a:ext cx="3095118" cy="1769252"/>
        </p:xfrm>
        <a:graphic>
          <a:graphicData uri="http://schemas.openxmlformats.org/drawingml/2006/table">
            <a:tbl>
              <a:tblPr firstRow="1" bandRow="1">
                <a:tableStyleId>{22838BEF-8BB2-4498-84A7-C5851F593DF1}</a:tableStyleId>
              </a:tblPr>
              <a:tblGrid>
                <a:gridCol w="1547559">
                  <a:extLst>
                    <a:ext uri="{9D8B030D-6E8A-4147-A177-3AD203B41FA5}">
                      <a16:colId xmlns:a16="http://schemas.microsoft.com/office/drawing/2014/main" val="63084302"/>
                    </a:ext>
                  </a:extLst>
                </a:gridCol>
                <a:gridCol w="1547559">
                  <a:extLst>
                    <a:ext uri="{9D8B030D-6E8A-4147-A177-3AD203B41FA5}">
                      <a16:colId xmlns:a16="http://schemas.microsoft.com/office/drawing/2014/main" val="83771269"/>
                    </a:ext>
                  </a:extLst>
                </a:gridCol>
              </a:tblGrid>
              <a:tr h="437753">
                <a:tc>
                  <a:txBody>
                    <a:bodyPr/>
                    <a:lstStyle/>
                    <a:p>
                      <a:pPr algn="ctr"/>
                      <a:r>
                        <a:rPr lang="zh-CN" altLang="en-US" dirty="0"/>
                        <a:t>类别</a:t>
                      </a:r>
                    </a:p>
                  </a:txBody>
                  <a:tcPr/>
                </a:tc>
                <a:tc>
                  <a:txBody>
                    <a:bodyPr/>
                    <a:lstStyle/>
                    <a:p>
                      <a:pPr algn="ctr"/>
                      <a:r>
                        <a:rPr lang="zh-CN" altLang="en-US" dirty="0"/>
                        <a:t>物理机制</a:t>
                      </a:r>
                    </a:p>
                  </a:txBody>
                  <a:tcPr/>
                </a:tc>
                <a:extLst>
                  <a:ext uri="{0D108BD9-81ED-4DB2-BD59-A6C34878D82A}">
                    <a16:rowId xmlns:a16="http://schemas.microsoft.com/office/drawing/2014/main" val="91100082"/>
                  </a:ext>
                </a:extLst>
              </a:tr>
              <a:tr h="443833">
                <a:tc>
                  <a:txBody>
                    <a:bodyPr/>
                    <a:lstStyle/>
                    <a:p>
                      <a:pPr algn="ctr"/>
                      <a:r>
                        <a:rPr lang="zh-CN" altLang="en-US" dirty="0"/>
                        <a:t>正演</a:t>
                      </a:r>
                    </a:p>
                  </a:txBody>
                  <a:tcPr/>
                </a:tc>
                <a:tc>
                  <a:txBody>
                    <a:bodyPr/>
                    <a:lstStyle/>
                    <a:p>
                      <a:pPr algn="ctr"/>
                      <a:r>
                        <a:rPr lang="zh-CN" altLang="en-US" dirty="0"/>
                        <a:t>未知</a:t>
                      </a:r>
                    </a:p>
                  </a:txBody>
                  <a:tcPr/>
                </a:tc>
                <a:extLst>
                  <a:ext uri="{0D108BD9-81ED-4DB2-BD59-A6C34878D82A}">
                    <a16:rowId xmlns:a16="http://schemas.microsoft.com/office/drawing/2014/main" val="1963085832"/>
                  </a:ext>
                </a:extLst>
              </a:tr>
              <a:tr h="443833">
                <a:tc>
                  <a:txBody>
                    <a:bodyPr/>
                    <a:lstStyle/>
                    <a:p>
                      <a:pPr algn="ctr"/>
                      <a:r>
                        <a:rPr lang="zh-CN" altLang="en-US" dirty="0"/>
                        <a:t>正演</a:t>
                      </a:r>
                    </a:p>
                  </a:txBody>
                  <a:tcPr/>
                </a:tc>
                <a:tc>
                  <a:txBody>
                    <a:bodyPr/>
                    <a:lstStyle/>
                    <a:p>
                      <a:pPr algn="ctr"/>
                      <a:r>
                        <a:rPr lang="zh-CN" altLang="en-US" dirty="0"/>
                        <a:t>已知</a:t>
                      </a:r>
                    </a:p>
                  </a:txBody>
                  <a:tcPr/>
                </a:tc>
                <a:extLst>
                  <a:ext uri="{0D108BD9-81ED-4DB2-BD59-A6C34878D82A}">
                    <a16:rowId xmlns:a16="http://schemas.microsoft.com/office/drawing/2014/main" val="1986399625"/>
                  </a:ext>
                </a:extLst>
              </a:tr>
              <a:tr h="443833">
                <a:tc>
                  <a:txBody>
                    <a:bodyPr/>
                    <a:lstStyle/>
                    <a:p>
                      <a:pPr algn="ctr"/>
                      <a:r>
                        <a:rPr lang="zh-CN" altLang="en-US" dirty="0"/>
                        <a:t>反演</a:t>
                      </a:r>
                    </a:p>
                  </a:txBody>
                  <a:tcPr/>
                </a:tc>
                <a:tc>
                  <a:txBody>
                    <a:bodyPr/>
                    <a:lstStyle/>
                    <a:p>
                      <a:pPr algn="ctr"/>
                      <a:r>
                        <a:rPr lang="zh-CN" altLang="en-US" dirty="0"/>
                        <a:t>已知</a:t>
                      </a:r>
                    </a:p>
                  </a:txBody>
                  <a:tcPr/>
                </a:tc>
                <a:extLst>
                  <a:ext uri="{0D108BD9-81ED-4DB2-BD59-A6C34878D82A}">
                    <a16:rowId xmlns:a16="http://schemas.microsoft.com/office/drawing/2014/main" val="3069007375"/>
                  </a:ext>
                </a:extLst>
              </a:tr>
            </a:tbl>
          </a:graphicData>
        </a:graphic>
      </p:graphicFrame>
      <p:sp>
        <p:nvSpPr>
          <p:cNvPr id="11" name="箭头: 右 10">
            <a:extLst>
              <a:ext uri="{FF2B5EF4-FFF2-40B4-BE49-F238E27FC236}">
                <a16:creationId xmlns:a16="http://schemas.microsoft.com/office/drawing/2014/main" id="{6909838E-F3D1-4FE6-AD66-372F60FBCB7F}"/>
              </a:ext>
            </a:extLst>
          </p:cNvPr>
          <p:cNvSpPr/>
          <p:nvPr/>
        </p:nvSpPr>
        <p:spPr bwMode="auto">
          <a:xfrm>
            <a:off x="4906047" y="1782612"/>
            <a:ext cx="987908" cy="611505"/>
          </a:xfrm>
          <a:prstGeom prst="rightArrow">
            <a:avLst/>
          </a:prstGeom>
          <a:ln>
            <a:headEnd type="none" w="med" len="med"/>
            <a:tailEnd type="none" w="med" len="med"/>
          </a:ln>
        </p:spPr>
        <p:style>
          <a:lnRef idx="0">
            <a:schemeClr val="accent5"/>
          </a:lnRef>
          <a:fillRef idx="3">
            <a:schemeClr val="accent5"/>
          </a:fillRef>
          <a:effectRef idx="3">
            <a:schemeClr val="accent5"/>
          </a:effectRef>
          <a:fontRef idx="minor">
            <a:schemeClr val="lt1"/>
          </a:fontRef>
        </p:style>
        <p:txBody>
          <a:bodyPr vert="horz" wrap="none" lIns="91440" tIns="45720" rIns="91440" bIns="45720" numCol="1" rtlCol="0" anchor="ctr"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latin typeface="Arial" panose="02080604020202020204" pitchFamily="34" charset="0"/>
              <a:ea typeface="宋体" pitchFamily="2" charset="-122"/>
            </a:endParaRPr>
          </a:p>
        </p:txBody>
      </p:sp>
      <p:graphicFrame>
        <p:nvGraphicFramePr>
          <p:cNvPr id="13" name="表格 12">
            <a:extLst>
              <a:ext uri="{FF2B5EF4-FFF2-40B4-BE49-F238E27FC236}">
                <a16:creationId xmlns:a16="http://schemas.microsoft.com/office/drawing/2014/main" id="{2EB20F90-867E-4239-8932-07843A93A952}"/>
              </a:ext>
            </a:extLst>
          </p:cNvPr>
          <p:cNvGraphicFramePr>
            <a:graphicFrameLocks noGrp="1"/>
          </p:cNvGraphicFramePr>
          <p:nvPr>
            <p:extLst>
              <p:ext uri="{D42A27DB-BD31-4B8C-83A1-F6EECF244321}">
                <p14:modId xmlns:p14="http://schemas.microsoft.com/office/powerpoint/2010/main" val="2799184966"/>
              </p:ext>
            </p:extLst>
          </p:nvPr>
        </p:nvGraphicFramePr>
        <p:xfrm>
          <a:off x="6064076" y="1105039"/>
          <a:ext cx="3959440" cy="1877990"/>
        </p:xfrm>
        <a:graphic>
          <a:graphicData uri="http://schemas.openxmlformats.org/drawingml/2006/table">
            <a:tbl>
              <a:tblPr firstRow="1" bandRow="1">
                <a:tableStyleId>{22838BEF-8BB2-4498-84A7-C5851F593DF1}</a:tableStyleId>
              </a:tblPr>
              <a:tblGrid>
                <a:gridCol w="1979720">
                  <a:extLst>
                    <a:ext uri="{9D8B030D-6E8A-4147-A177-3AD203B41FA5}">
                      <a16:colId xmlns:a16="http://schemas.microsoft.com/office/drawing/2014/main" val="3854988321"/>
                    </a:ext>
                  </a:extLst>
                </a:gridCol>
                <a:gridCol w="1979720">
                  <a:extLst>
                    <a:ext uri="{9D8B030D-6E8A-4147-A177-3AD203B41FA5}">
                      <a16:colId xmlns:a16="http://schemas.microsoft.com/office/drawing/2014/main" val="1973662705"/>
                    </a:ext>
                  </a:extLst>
                </a:gridCol>
              </a:tblGrid>
              <a:tr h="464657">
                <a:tc>
                  <a:txBody>
                    <a:bodyPr/>
                    <a:lstStyle/>
                    <a:p>
                      <a:pPr algn="ctr"/>
                      <a:r>
                        <a:rPr lang="zh-CN" altLang="en-US" dirty="0"/>
                        <a:t>应用分类</a:t>
                      </a:r>
                    </a:p>
                  </a:txBody>
                  <a:tcPr/>
                </a:tc>
                <a:tc>
                  <a:txBody>
                    <a:bodyPr/>
                    <a:lstStyle/>
                    <a:p>
                      <a:pPr algn="ctr"/>
                      <a:r>
                        <a:rPr lang="zh-CN" altLang="en-US" dirty="0"/>
                        <a:t>数据需求</a:t>
                      </a:r>
                    </a:p>
                  </a:txBody>
                  <a:tcPr/>
                </a:tc>
                <a:extLst>
                  <a:ext uri="{0D108BD9-81ED-4DB2-BD59-A6C34878D82A}">
                    <a16:rowId xmlns:a16="http://schemas.microsoft.com/office/drawing/2014/main" val="128709122"/>
                  </a:ext>
                </a:extLst>
              </a:tr>
              <a:tr h="471111">
                <a:tc>
                  <a:txBody>
                    <a:bodyPr/>
                    <a:lstStyle/>
                    <a:p>
                      <a:pPr algn="ctr"/>
                      <a:r>
                        <a:rPr lang="zh-CN" altLang="en-US" dirty="0"/>
                        <a:t>提取物理规律</a:t>
                      </a:r>
                    </a:p>
                  </a:txBody>
                  <a:tcPr/>
                </a:tc>
                <a:tc>
                  <a:txBody>
                    <a:bodyPr/>
                    <a:lstStyle/>
                    <a:p>
                      <a:pPr algn="ctr"/>
                      <a:r>
                        <a:rPr lang="zh-CN" altLang="en-US" dirty="0"/>
                        <a:t>实验数据</a:t>
                      </a:r>
                    </a:p>
                  </a:txBody>
                  <a:tcPr/>
                </a:tc>
                <a:extLst>
                  <a:ext uri="{0D108BD9-81ED-4DB2-BD59-A6C34878D82A}">
                    <a16:rowId xmlns:a16="http://schemas.microsoft.com/office/drawing/2014/main" val="3473665693"/>
                  </a:ext>
                </a:extLst>
              </a:tr>
              <a:tr h="471111">
                <a:tc>
                  <a:txBody>
                    <a:bodyPr/>
                    <a:lstStyle/>
                    <a:p>
                      <a:pPr algn="ctr"/>
                      <a:r>
                        <a:rPr lang="zh-CN" altLang="en-US" dirty="0"/>
                        <a:t>声场函数化</a:t>
                      </a:r>
                    </a:p>
                  </a:txBody>
                  <a:tcPr/>
                </a:tc>
                <a:tc>
                  <a:txBody>
                    <a:bodyPr/>
                    <a:lstStyle/>
                    <a:p>
                      <a:pPr algn="ctr"/>
                      <a:r>
                        <a:rPr lang="zh-CN" altLang="en-US" dirty="0"/>
                        <a:t>仿真数据</a:t>
                      </a:r>
                    </a:p>
                  </a:txBody>
                  <a:tcPr/>
                </a:tc>
                <a:extLst>
                  <a:ext uri="{0D108BD9-81ED-4DB2-BD59-A6C34878D82A}">
                    <a16:rowId xmlns:a16="http://schemas.microsoft.com/office/drawing/2014/main" val="1533943376"/>
                  </a:ext>
                </a:extLst>
              </a:tr>
              <a:tr h="471111">
                <a:tc>
                  <a:txBody>
                    <a:bodyPr/>
                    <a:lstStyle/>
                    <a:p>
                      <a:pPr algn="ctr"/>
                      <a:r>
                        <a:rPr lang="zh-CN" altLang="en-US" dirty="0"/>
                        <a:t>无先验知识反演</a:t>
                      </a:r>
                    </a:p>
                  </a:txBody>
                  <a:tcPr/>
                </a:tc>
                <a:tc>
                  <a:txBody>
                    <a:bodyPr/>
                    <a:lstStyle/>
                    <a:p>
                      <a:pPr algn="ctr"/>
                      <a:r>
                        <a:rPr lang="zh-CN" altLang="en-US" dirty="0"/>
                        <a:t>仿真</a:t>
                      </a:r>
                      <a:r>
                        <a:rPr lang="en-US" altLang="zh-CN" dirty="0"/>
                        <a:t>+</a:t>
                      </a:r>
                      <a:r>
                        <a:rPr lang="zh-CN" altLang="en-US" dirty="0"/>
                        <a:t>数据</a:t>
                      </a:r>
                    </a:p>
                  </a:txBody>
                  <a:tcPr/>
                </a:tc>
                <a:extLst>
                  <a:ext uri="{0D108BD9-81ED-4DB2-BD59-A6C34878D82A}">
                    <a16:rowId xmlns:a16="http://schemas.microsoft.com/office/drawing/2014/main" val="1733309350"/>
                  </a:ext>
                </a:extLst>
              </a:tr>
            </a:tbl>
          </a:graphicData>
        </a:graphic>
      </p:graphicFrame>
      <p:sp>
        <p:nvSpPr>
          <p:cNvPr id="2" name="灯片编号占位符 1">
            <a:extLst>
              <a:ext uri="{FF2B5EF4-FFF2-40B4-BE49-F238E27FC236}">
                <a16:creationId xmlns:a16="http://schemas.microsoft.com/office/drawing/2014/main" id="{FB6F3F6D-EE5E-494C-83F1-49F573C8B6E4}"/>
              </a:ext>
            </a:extLst>
          </p:cNvPr>
          <p:cNvSpPr>
            <a:spLocks noGrp="1"/>
          </p:cNvSpPr>
          <p:nvPr>
            <p:ph type="sldNum" sz="quarter" idx="12"/>
          </p:nvPr>
        </p:nvSpPr>
        <p:spPr/>
        <p:txBody>
          <a:bodyPr/>
          <a:lstStyle/>
          <a:p>
            <a:fld id="{49AE70B2-8BF9-45C0-BB95-33D1B9D3A854}" type="slidenum">
              <a:rPr lang="zh-CN" altLang="en-US" smtClean="0"/>
              <a:t>2</a:t>
            </a:fld>
            <a:endParaRPr lang="zh-CN" altLang="en-US" dirty="0"/>
          </a:p>
        </p:txBody>
      </p:sp>
      <p:sp>
        <p:nvSpPr>
          <p:cNvPr id="8" name="TextBox 57">
            <a:extLst>
              <a:ext uri="{FF2B5EF4-FFF2-40B4-BE49-F238E27FC236}">
                <a16:creationId xmlns:a16="http://schemas.microsoft.com/office/drawing/2014/main" id="{21A65A8D-441F-4075-A2EF-8449E22A3120}"/>
              </a:ext>
            </a:extLst>
          </p:cNvPr>
          <p:cNvSpPr txBox="1"/>
          <p:nvPr/>
        </p:nvSpPr>
        <p:spPr>
          <a:xfrm>
            <a:off x="876787" y="5026628"/>
            <a:ext cx="9155430" cy="646331"/>
          </a:xfrm>
          <a:prstGeom prst="rect">
            <a:avLst/>
          </a:prstGeom>
        </p:spPr>
        <p:style>
          <a:lnRef idx="2">
            <a:schemeClr val="accent4"/>
          </a:lnRef>
          <a:fillRef idx="1">
            <a:schemeClr val="lt1"/>
          </a:fillRef>
          <a:effectRef idx="0">
            <a:schemeClr val="accent4"/>
          </a:effectRef>
          <a:fontRef idx="minor">
            <a:schemeClr val="dk1"/>
          </a:fontRef>
        </p:style>
        <p:txBody>
          <a:bodyPr wrap="square" rtlCol="0">
            <a:spAutoFit/>
          </a:bodyPr>
          <a:lstStyle/>
          <a:p>
            <a:r>
              <a:rPr lang="zh-CN" altLang="en-US" b="1" dirty="0"/>
              <a:t>数据驱动：</a:t>
            </a:r>
            <a:r>
              <a:rPr lang="zh-CN" altLang="en-US" dirty="0"/>
              <a:t>类似神经网络这种训练网络然后对网络进行评估，通过优化方法缩小输入网络的数据和网络预测结果之间的距离进行训练，这种训练模型的方法也称为数据驱动。</a:t>
            </a:r>
            <a:endParaRPr lang="zh-CN" altLang="el-GR" dirty="0">
              <a:ln>
                <a:noFill/>
              </a:ln>
            </a:endParaRPr>
          </a:p>
        </p:txBody>
      </p:sp>
      <p:sp>
        <p:nvSpPr>
          <p:cNvPr id="9" name="TextBox 57">
            <a:extLst>
              <a:ext uri="{FF2B5EF4-FFF2-40B4-BE49-F238E27FC236}">
                <a16:creationId xmlns:a16="http://schemas.microsoft.com/office/drawing/2014/main" id="{8A19100E-08E7-4E6D-A8C4-723DA0438332}"/>
              </a:ext>
            </a:extLst>
          </p:cNvPr>
          <p:cNvSpPr txBox="1"/>
          <p:nvPr/>
        </p:nvSpPr>
        <p:spPr>
          <a:xfrm>
            <a:off x="1523278" y="3633978"/>
            <a:ext cx="4922874" cy="923330"/>
          </a:xfrm>
          <a:prstGeom prst="rect">
            <a:avLst/>
          </a:prstGeom>
          <a:ln w="28575"/>
        </p:spPr>
        <p:style>
          <a:lnRef idx="2">
            <a:schemeClr val="accent4"/>
          </a:lnRef>
          <a:fillRef idx="1">
            <a:schemeClr val="lt1"/>
          </a:fillRef>
          <a:effectRef idx="0">
            <a:schemeClr val="accent4"/>
          </a:effectRef>
          <a:fontRef idx="minor">
            <a:schemeClr val="dk1"/>
          </a:fontRef>
        </p:style>
        <p:txBody>
          <a:bodyPr wrap="square" rtlCol="0">
            <a:spAutoFit/>
          </a:bodyPr>
          <a:lstStyle/>
          <a:p>
            <a:pPr marL="342900" indent="-342900">
              <a:buFont typeface="+mj-ea"/>
              <a:buAutoNum type="circleNumDbPlain"/>
            </a:pPr>
            <a:r>
              <a:rPr lang="zh-CN" altLang="en-US" dirty="0">
                <a:latin typeface="+mj-ea"/>
                <a:ea typeface="+mj-ea"/>
              </a:rPr>
              <a:t>数据驱动的区域海洋声场精确预报</a:t>
            </a:r>
            <a:endParaRPr lang="en-US" altLang="zh-CN" dirty="0">
              <a:latin typeface="+mj-ea"/>
              <a:ea typeface="+mj-ea"/>
            </a:endParaRPr>
          </a:p>
          <a:p>
            <a:pPr marL="342900" indent="-342900">
              <a:buFont typeface="+mj-ea"/>
              <a:buAutoNum type="circleNumDbPlain"/>
            </a:pPr>
            <a:r>
              <a:rPr lang="zh-CN" altLang="en-US" dirty="0">
                <a:latin typeface="+mj-ea"/>
                <a:ea typeface="+mj-ea"/>
              </a:rPr>
              <a:t>三维声场快速预报</a:t>
            </a:r>
            <a:endParaRPr lang="en-US" altLang="zh-CN" dirty="0">
              <a:latin typeface="+mj-ea"/>
              <a:ea typeface="+mj-ea"/>
            </a:endParaRPr>
          </a:p>
          <a:p>
            <a:pPr marL="342900" indent="-342900">
              <a:buFont typeface="+mj-ea"/>
              <a:buAutoNum type="circleNumDbPlain"/>
            </a:pPr>
            <a:r>
              <a:rPr lang="zh-CN" altLang="en-US" dirty="0">
                <a:latin typeface="+mj-ea"/>
                <a:ea typeface="+mj-ea"/>
              </a:rPr>
              <a:t>无先验知识的海洋环境参数反演</a:t>
            </a:r>
            <a:endParaRPr lang="en-US" altLang="zh-CN" dirty="0">
              <a:latin typeface="+mj-ea"/>
              <a:ea typeface="+mj-ea"/>
            </a:endParaRPr>
          </a:p>
        </p:txBody>
      </p:sp>
      <p:sp>
        <p:nvSpPr>
          <p:cNvPr id="12" name="箭头: 下弧形 11">
            <a:extLst>
              <a:ext uri="{FF2B5EF4-FFF2-40B4-BE49-F238E27FC236}">
                <a16:creationId xmlns:a16="http://schemas.microsoft.com/office/drawing/2014/main" id="{5FC0B0DA-E2EE-4866-9E23-4BF143A3B4C2}"/>
              </a:ext>
            </a:extLst>
          </p:cNvPr>
          <p:cNvSpPr/>
          <p:nvPr/>
        </p:nvSpPr>
        <p:spPr bwMode="auto">
          <a:xfrm rot="5400000">
            <a:off x="-425953" y="2408698"/>
            <a:ext cx="2382989" cy="1130815"/>
          </a:xfrm>
          <a:prstGeom prst="curvedUpArrow">
            <a:avLst>
              <a:gd name="adj1" fmla="val 17129"/>
              <a:gd name="adj2" fmla="val 47989"/>
              <a:gd name="adj3" fmla="val 24002"/>
            </a:avLst>
          </a:pr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p:spPr>
        <p:txBody>
          <a:bodyPr vert="horz" wrap="none" lIns="91440" tIns="45720" rIns="91440" bIns="45720" numCol="1" rtlCol="0" anchor="ctr"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latin typeface="Arial" panose="02080604020202020204" pitchFamily="34" charset="0"/>
              <a:ea typeface="宋体" pitchFamily="2" charset="-122"/>
            </a:endParaRPr>
          </a:p>
        </p:txBody>
      </p:sp>
      <p:sp>
        <p:nvSpPr>
          <p:cNvPr id="15" name="文本框 14">
            <a:extLst>
              <a:ext uri="{FF2B5EF4-FFF2-40B4-BE49-F238E27FC236}">
                <a16:creationId xmlns:a16="http://schemas.microsoft.com/office/drawing/2014/main" id="{7BD34924-B4E3-4465-8B53-F850920DD70F}"/>
              </a:ext>
            </a:extLst>
          </p:cNvPr>
          <p:cNvSpPr txBox="1"/>
          <p:nvPr/>
        </p:nvSpPr>
        <p:spPr>
          <a:xfrm>
            <a:off x="1089632" y="874637"/>
            <a:ext cx="470086" cy="369332"/>
          </a:xfrm>
          <a:prstGeom prst="rect">
            <a:avLst/>
          </a:prstGeom>
          <a:noFill/>
        </p:spPr>
        <p:txBody>
          <a:bodyPr wrap="square" rtlCol="0">
            <a:spAutoFit/>
          </a:bodyPr>
          <a:lstStyle/>
          <a:p>
            <a:r>
              <a:rPr lang="en-US" altLang="zh-CN" b="1" dirty="0">
                <a:solidFill>
                  <a:srgbClr val="FF0000"/>
                </a:solidFill>
                <a:latin typeface="+mj-lt"/>
                <a:ea typeface="+mj-ea"/>
              </a:rPr>
              <a:t>Ⅰ</a:t>
            </a:r>
            <a:endParaRPr lang="zh-CN" altLang="en-US" b="1" dirty="0">
              <a:solidFill>
                <a:srgbClr val="FF0000"/>
              </a:solidFill>
              <a:latin typeface="+mj-lt"/>
              <a:ea typeface="+mj-ea"/>
            </a:endParaRPr>
          </a:p>
        </p:txBody>
      </p:sp>
      <p:sp>
        <p:nvSpPr>
          <p:cNvPr id="17" name="文本框 16">
            <a:extLst>
              <a:ext uri="{FF2B5EF4-FFF2-40B4-BE49-F238E27FC236}">
                <a16:creationId xmlns:a16="http://schemas.microsoft.com/office/drawing/2014/main" id="{2E1EFE35-01AF-46A9-A300-DB0E0EC58003}"/>
              </a:ext>
            </a:extLst>
          </p:cNvPr>
          <p:cNvSpPr txBox="1"/>
          <p:nvPr/>
        </p:nvSpPr>
        <p:spPr>
          <a:xfrm>
            <a:off x="5535443" y="920706"/>
            <a:ext cx="470086" cy="369332"/>
          </a:xfrm>
          <a:prstGeom prst="rect">
            <a:avLst/>
          </a:prstGeom>
          <a:noFill/>
        </p:spPr>
        <p:txBody>
          <a:bodyPr wrap="square" rtlCol="0">
            <a:spAutoFit/>
          </a:bodyPr>
          <a:lstStyle/>
          <a:p>
            <a:r>
              <a:rPr lang="en-US" altLang="zh-CN" b="1" dirty="0">
                <a:solidFill>
                  <a:srgbClr val="FF0000"/>
                </a:solidFill>
                <a:latin typeface="+mj-lt"/>
                <a:ea typeface="+mj-ea"/>
              </a:rPr>
              <a:t>Ⅱ</a:t>
            </a:r>
            <a:endParaRPr lang="zh-CN" altLang="en-US" b="1" dirty="0">
              <a:solidFill>
                <a:srgbClr val="FF0000"/>
              </a:solidFill>
              <a:latin typeface="+mj-lt"/>
              <a:ea typeface="+mj-ea"/>
            </a:endParaRPr>
          </a:p>
        </p:txBody>
      </p:sp>
      <p:sp>
        <p:nvSpPr>
          <p:cNvPr id="18" name="文本框 17">
            <a:extLst>
              <a:ext uri="{FF2B5EF4-FFF2-40B4-BE49-F238E27FC236}">
                <a16:creationId xmlns:a16="http://schemas.microsoft.com/office/drawing/2014/main" id="{9152DE70-EB51-4750-A556-B5FB05B23BB5}"/>
              </a:ext>
            </a:extLst>
          </p:cNvPr>
          <p:cNvSpPr txBox="1"/>
          <p:nvPr/>
        </p:nvSpPr>
        <p:spPr>
          <a:xfrm>
            <a:off x="1192071" y="3244334"/>
            <a:ext cx="470086" cy="369332"/>
          </a:xfrm>
          <a:prstGeom prst="rect">
            <a:avLst/>
          </a:prstGeom>
          <a:noFill/>
        </p:spPr>
        <p:txBody>
          <a:bodyPr wrap="square" rtlCol="0">
            <a:spAutoFit/>
          </a:bodyPr>
          <a:lstStyle/>
          <a:p>
            <a:r>
              <a:rPr lang="en-US" altLang="zh-CN" b="1" dirty="0">
                <a:solidFill>
                  <a:srgbClr val="FF0000"/>
                </a:solidFill>
                <a:latin typeface="+mj-lt"/>
                <a:ea typeface="+mj-ea"/>
              </a:rPr>
              <a:t>Ⅲ</a:t>
            </a:r>
            <a:endParaRPr lang="zh-CN" altLang="en-US" b="1" dirty="0">
              <a:solidFill>
                <a:srgbClr val="FF0000"/>
              </a:solidFill>
              <a:latin typeface="+mj-lt"/>
              <a:ea typeface="+mj-ea"/>
            </a:endParaRPr>
          </a:p>
        </p:txBody>
      </p:sp>
      <p:sp>
        <p:nvSpPr>
          <p:cNvPr id="19" name="文本框 18">
            <a:extLst>
              <a:ext uri="{FF2B5EF4-FFF2-40B4-BE49-F238E27FC236}">
                <a16:creationId xmlns:a16="http://schemas.microsoft.com/office/drawing/2014/main" id="{2E38C6FC-56D3-404E-AA17-067AA1DF3DE0}"/>
              </a:ext>
            </a:extLst>
          </p:cNvPr>
          <p:cNvSpPr txBox="1"/>
          <p:nvPr/>
        </p:nvSpPr>
        <p:spPr>
          <a:xfrm>
            <a:off x="244187" y="4721438"/>
            <a:ext cx="470086" cy="369332"/>
          </a:xfrm>
          <a:prstGeom prst="rect">
            <a:avLst/>
          </a:prstGeom>
          <a:noFill/>
        </p:spPr>
        <p:txBody>
          <a:bodyPr wrap="square" rtlCol="0">
            <a:spAutoFit/>
          </a:bodyPr>
          <a:lstStyle/>
          <a:p>
            <a:r>
              <a:rPr lang="zh-CN" altLang="en-US" b="1" dirty="0">
                <a:solidFill>
                  <a:srgbClr val="FF0000"/>
                </a:solidFill>
                <a:latin typeface="+mj-lt"/>
                <a:ea typeface="+mj-ea"/>
              </a:rPr>
              <a:t>注：</a:t>
            </a:r>
          </a:p>
        </p:txBody>
      </p:sp>
    </p:spTree>
    <p:extLst>
      <p:ext uri="{BB962C8B-B14F-4D97-AF65-F5344CB8AC3E}">
        <p14:creationId xmlns:p14="http://schemas.microsoft.com/office/powerpoint/2010/main" val="28601575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199"/>
        <p:cNvGrpSpPr/>
        <p:nvPr/>
      </p:nvGrpSpPr>
      <p:grpSpPr>
        <a:xfrm>
          <a:off x="0" y="0"/>
          <a:ext cx="0" cy="0"/>
          <a:chOff x="0" y="0"/>
          <a:chExt cx="0" cy="0"/>
        </a:xfrm>
      </p:grpSpPr>
      <p:sp>
        <p:nvSpPr>
          <p:cNvPr id="3" name="文本框 2">
            <a:extLst>
              <a:ext uri="{FF2B5EF4-FFF2-40B4-BE49-F238E27FC236}">
                <a16:creationId xmlns:a16="http://schemas.microsoft.com/office/drawing/2014/main" id="{4BA66400-D649-4160-9BA4-C9C746359D3C}"/>
              </a:ext>
            </a:extLst>
          </p:cNvPr>
          <p:cNvSpPr txBox="1"/>
          <p:nvPr/>
        </p:nvSpPr>
        <p:spPr>
          <a:xfrm>
            <a:off x="71020" y="40858"/>
            <a:ext cx="2625685" cy="461665"/>
          </a:xfrm>
          <a:prstGeom prst="rect">
            <a:avLst/>
          </a:prstGeom>
          <a:ln/>
        </p:spPr>
        <p:style>
          <a:lnRef idx="1">
            <a:schemeClr val="accent5"/>
          </a:lnRef>
          <a:fillRef idx="2">
            <a:schemeClr val="accent5"/>
          </a:fillRef>
          <a:effectRef idx="1">
            <a:schemeClr val="accent5"/>
          </a:effectRef>
          <a:fontRef idx="minor">
            <a:schemeClr val="dk1"/>
          </a:fontRef>
        </p:style>
        <p:txBody>
          <a:bodyPr wrap="square">
            <a:spAutoFit/>
          </a:bodyPr>
          <a:lstStyle/>
          <a:p>
            <a:r>
              <a:rPr lang="en-US" altLang="zh-CN" sz="2400" b="1" dirty="0">
                <a:solidFill>
                  <a:schemeClr val="tx1"/>
                </a:solidFill>
              </a:rPr>
              <a:t>2.1 </a:t>
            </a:r>
            <a:r>
              <a:rPr lang="zh-CN" altLang="en-US" sz="2400" b="1" dirty="0">
                <a:solidFill>
                  <a:schemeClr val="tx1"/>
                </a:solidFill>
              </a:rPr>
              <a:t>提取物理机制</a:t>
            </a:r>
          </a:p>
        </p:txBody>
      </p:sp>
      <p:sp>
        <p:nvSpPr>
          <p:cNvPr id="4" name="灯片编号占位符 3">
            <a:extLst>
              <a:ext uri="{FF2B5EF4-FFF2-40B4-BE49-F238E27FC236}">
                <a16:creationId xmlns:a16="http://schemas.microsoft.com/office/drawing/2014/main" id="{36977492-A6DB-47E3-9BA6-24F8F9FA8D1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20</a:t>
            </a:fld>
            <a:endParaRPr lang="en-GB"/>
          </a:p>
        </p:txBody>
      </p:sp>
      <mc:AlternateContent xmlns:mc="http://schemas.openxmlformats.org/markup-compatibility/2006" xmlns:a14="http://schemas.microsoft.com/office/drawing/2010/main">
        <mc:Choice Requires="a14">
          <p:sp>
            <p:nvSpPr>
              <p:cNvPr id="5" name="Text Box 2">
                <a:extLst>
                  <a:ext uri="{FF2B5EF4-FFF2-40B4-BE49-F238E27FC236}">
                    <a16:creationId xmlns:a16="http://schemas.microsoft.com/office/drawing/2014/main" id="{432CCBDA-3B4F-4611-848F-CBE112FA8D14}"/>
                  </a:ext>
                </a:extLst>
              </p:cNvPr>
              <p:cNvSpPr txBox="1"/>
              <p:nvPr/>
            </p:nvSpPr>
            <p:spPr>
              <a:xfrm>
                <a:off x="4581483" y="808534"/>
                <a:ext cx="3029034" cy="490840"/>
              </a:xfrm>
              <a:prstGeom prst="rect">
                <a:avLst/>
              </a:prstGeom>
              <a:noFill/>
            </p:spPr>
            <p:txBody>
              <a:bodyPr wrap="none" rtlCol="0" anchor="t">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cs typeface="DejaVu Math TeX Gyre" panose="02000503000000000000" charset="0"/>
                            </a:rPr>
                          </m:ctrlPr>
                        </m:sSubPr>
                        <m:e>
                          <m:r>
                            <m:rPr>
                              <m:sty m:val="p"/>
                            </m:rPr>
                            <a:rPr lang="en-US" altLang="zh-CN" sz="2400" i="1">
                              <a:latin typeface="Cambria Math" panose="02040503050406030204" pitchFamily="18" charset="0"/>
                            </a:rPr>
                            <m:t>c</m:t>
                          </m:r>
                          <m:r>
                            <a:rPr lang="en-US" altLang="zh-CN" sz="2400" b="0" i="1" smtClean="0">
                              <a:latin typeface="Cambria Math" panose="02040503050406030204" pitchFamily="18" charset="0"/>
                            </a:rPr>
                            <m:t>𝑢</m:t>
                          </m:r>
                        </m:e>
                        <m:sub>
                          <m:r>
                            <a:rPr lang="en-US" sz="2400" i="1">
                              <a:latin typeface="Cambria Math" panose="02040503050406030204" pitchFamily="18" charset="0"/>
                              <a:cs typeface="DejaVu Math TeX Gyre" panose="02000503000000000000" charset="0"/>
                            </a:rPr>
                            <m:t>𝑥𝑥</m:t>
                          </m:r>
                        </m:sub>
                      </m:sSub>
                      <m:r>
                        <a:rPr lang="en-US" sz="2400" i="1">
                          <a:latin typeface="Cambria Math" panose="02040503050406030204" pitchFamily="18" charset="0"/>
                          <a:cs typeface="DejaVu Math TeX Gyre" panose="02000503000000000000" charset="0"/>
                        </a:rPr>
                        <m:t>+</m:t>
                      </m:r>
                      <m:sSub>
                        <m:sSubPr>
                          <m:ctrlPr>
                            <a:rPr lang="en-US" sz="2400" i="1">
                              <a:latin typeface="Cambria Math" panose="02040503050406030204" pitchFamily="18" charset="0"/>
                              <a:cs typeface="DejaVu Math TeX Gyre" panose="02000503000000000000" charset="0"/>
                            </a:rPr>
                          </m:ctrlPr>
                        </m:sSubPr>
                        <m:e>
                          <m:r>
                            <a:rPr lang="en-US" sz="2400" b="0" i="1" smtClean="0">
                              <a:latin typeface="Cambria Math" panose="02040503050406030204" pitchFamily="18" charset="0"/>
                              <a:cs typeface="DejaVu Math TeX Gyre" panose="02000503000000000000" charset="0"/>
                            </a:rPr>
                            <m:t>𝑢</m:t>
                          </m:r>
                        </m:e>
                        <m:sub>
                          <m:r>
                            <a:rPr lang="en-US" sz="2400" i="1">
                              <a:latin typeface="Cambria Math" panose="02040503050406030204" pitchFamily="18" charset="0"/>
                              <a:cs typeface="DejaVu Math TeX Gyre" panose="02000503000000000000" charset="0"/>
                            </a:rPr>
                            <m:t>𝑦𝑦</m:t>
                          </m:r>
                        </m:sub>
                      </m:sSub>
                      <m:r>
                        <a:rPr lang="en-US" sz="2400" b="0" i="1" smtClean="0">
                          <a:latin typeface="Cambria Math" panose="02040503050406030204" pitchFamily="18" charset="0"/>
                          <a:cs typeface="DejaVu Math TeX Gyre" panose="02000503000000000000" charset="0"/>
                        </a:rPr>
                        <m:t>−</m:t>
                      </m:r>
                      <m:sSub>
                        <m:sSubPr>
                          <m:ctrlPr>
                            <a:rPr lang="en-US" altLang="zh-CN" sz="2400" i="1">
                              <a:latin typeface="Cambria Math" panose="02040503050406030204" pitchFamily="18" charset="0"/>
                              <a:cs typeface="DejaVu Math TeX Gyre" panose="02000503000000000000" charset="0"/>
                            </a:rPr>
                          </m:ctrlPr>
                        </m:sSubPr>
                        <m:e>
                          <m:r>
                            <a:rPr lang="en-US" altLang="zh-CN" sz="2400" i="1">
                              <a:latin typeface="Cambria Math" panose="02040503050406030204" pitchFamily="18" charset="0"/>
                              <a:cs typeface="DejaVu Math TeX Gyre" panose="02000503000000000000" charset="0"/>
                            </a:rPr>
                            <m:t>𝑢</m:t>
                          </m:r>
                        </m:e>
                        <m:sub>
                          <m:r>
                            <a:rPr lang="en-US" altLang="zh-CN" sz="2400" b="0" i="1" smtClean="0">
                              <a:latin typeface="Cambria Math" panose="02040503050406030204" pitchFamily="18" charset="0"/>
                              <a:cs typeface="DejaVu Math TeX Gyre" panose="02000503000000000000" charset="0"/>
                            </a:rPr>
                            <m:t>𝑡𝑡</m:t>
                          </m:r>
                        </m:sub>
                      </m:sSub>
                      <m:r>
                        <a:rPr lang="en-US" sz="2400" i="1">
                          <a:latin typeface="Cambria Math" panose="02040503050406030204" pitchFamily="18" charset="0"/>
                          <a:cs typeface="DejaVu Math TeX Gyre" panose="02000503000000000000" charset="0"/>
                        </a:rPr>
                        <m:t>=0</m:t>
                      </m:r>
                    </m:oMath>
                  </m:oMathPara>
                </a14:m>
                <a:endParaRPr lang="en-US" altLang="en-US" sz="2400" i="1" dirty="0">
                  <a:latin typeface="DejaVu Math TeX Gyre" panose="02000503000000000000" charset="0"/>
                  <a:cs typeface="DejaVu Math TeX Gyre" panose="02000503000000000000" charset="0"/>
                </a:endParaRPr>
              </a:p>
            </p:txBody>
          </p:sp>
        </mc:Choice>
        <mc:Fallback xmlns="">
          <p:sp>
            <p:nvSpPr>
              <p:cNvPr id="5" name="Text Box 2">
                <a:extLst>
                  <a:ext uri="{FF2B5EF4-FFF2-40B4-BE49-F238E27FC236}">
                    <a16:creationId xmlns:a16="http://schemas.microsoft.com/office/drawing/2014/main" id="{432CCBDA-3B4F-4611-848F-CBE112FA8D14}"/>
                  </a:ext>
                </a:extLst>
              </p:cNvPr>
              <p:cNvSpPr txBox="1">
                <a:spLocks noRot="1" noChangeAspect="1" noMove="1" noResize="1" noEditPoints="1" noAdjustHandles="1" noChangeArrowheads="1" noChangeShapeType="1" noTextEdit="1"/>
              </p:cNvSpPr>
              <p:nvPr/>
            </p:nvSpPr>
            <p:spPr>
              <a:xfrm>
                <a:off x="4581483" y="808534"/>
                <a:ext cx="3029034" cy="490840"/>
              </a:xfrm>
              <a:prstGeom prst="rect">
                <a:avLst/>
              </a:prstGeom>
              <a:blipFill>
                <a:blip r:embed="rId3"/>
                <a:stretch>
                  <a:fillRect b="-6250"/>
                </a:stretch>
              </a:blipFill>
            </p:spPr>
            <p:txBody>
              <a:bodyPr/>
              <a:lstStyle/>
              <a:p>
                <a:r>
                  <a:rPr lang="zh-CN" altLang="en-US">
                    <a:noFill/>
                  </a:rPr>
                  <a:t> </a:t>
                </a:r>
              </a:p>
            </p:txBody>
          </p:sp>
        </mc:Fallback>
      </mc:AlternateContent>
      <p:sp>
        <p:nvSpPr>
          <p:cNvPr id="6" name="Text Box 3">
            <a:extLst>
              <a:ext uri="{FF2B5EF4-FFF2-40B4-BE49-F238E27FC236}">
                <a16:creationId xmlns:a16="http://schemas.microsoft.com/office/drawing/2014/main" id="{BA007424-F465-4556-B289-7FE8F9684A57}"/>
              </a:ext>
            </a:extLst>
          </p:cNvPr>
          <p:cNvSpPr txBox="1"/>
          <p:nvPr/>
        </p:nvSpPr>
        <p:spPr>
          <a:xfrm>
            <a:off x="187838" y="808534"/>
            <a:ext cx="3180715" cy="460375"/>
          </a:xfrm>
          <a:prstGeom prst="rect">
            <a:avLst/>
          </a:prstGeom>
          <a:noFill/>
        </p:spPr>
        <p:txBody>
          <a:bodyPr wrap="square" rtlCol="0">
            <a:spAutoFit/>
          </a:bodyPr>
          <a:lstStyle/>
          <a:p>
            <a:r>
              <a:rPr lang="zh-CN" altLang="en-US" sz="2400" dirty="0"/>
              <a:t>控制方程：</a:t>
            </a:r>
          </a:p>
        </p:txBody>
      </p:sp>
      <p:sp>
        <p:nvSpPr>
          <p:cNvPr id="11" name="TextBox 57">
            <a:extLst>
              <a:ext uri="{FF2B5EF4-FFF2-40B4-BE49-F238E27FC236}">
                <a16:creationId xmlns:a16="http://schemas.microsoft.com/office/drawing/2014/main" id="{5EA39107-DA40-40D6-ADA3-756502868823}"/>
              </a:ext>
            </a:extLst>
          </p:cNvPr>
          <p:cNvSpPr txBox="1"/>
          <p:nvPr/>
        </p:nvSpPr>
        <p:spPr>
          <a:xfrm>
            <a:off x="5969074" y="4965762"/>
            <a:ext cx="3527683" cy="646331"/>
          </a:xfrm>
          <a:prstGeom prst="rect">
            <a:avLst/>
          </a:prstGeom>
          <a:noFill/>
        </p:spPr>
        <p:txBody>
          <a:bodyPr wrap="square" rtlCol="0">
            <a:spAutoFit/>
          </a:bodyPr>
          <a:lstStyle/>
          <a:p>
            <a:pPr algn="l"/>
            <a:r>
              <a:rPr lang="zh-CN" altLang="en-US" dirty="0">
                <a:solidFill>
                  <a:schemeClr val="accent1">
                    <a:lumMod val="50000"/>
                  </a:schemeClr>
                </a:solidFill>
                <a:sym typeface="+mn-ea"/>
              </a:rPr>
              <a:t>添加幅度为精确解</a:t>
            </a:r>
            <a:r>
              <a:rPr lang="en-US" altLang="zh-CN" dirty="0">
                <a:solidFill>
                  <a:schemeClr val="accent1">
                    <a:lumMod val="50000"/>
                  </a:schemeClr>
                </a:solidFill>
                <a:sym typeface="+mn-ea"/>
              </a:rPr>
              <a:t>1%</a:t>
            </a:r>
            <a:r>
              <a:rPr lang="zh-CN" altLang="en-US" dirty="0">
                <a:solidFill>
                  <a:schemeClr val="accent1">
                    <a:lumMod val="50000"/>
                  </a:schemeClr>
                </a:solidFill>
                <a:sym typeface="+mn-ea"/>
              </a:rPr>
              <a:t>的随机噪声的参数估计结果</a:t>
            </a:r>
          </a:p>
        </p:txBody>
      </p:sp>
      <p:pic>
        <p:nvPicPr>
          <p:cNvPr id="13" name="图片 12">
            <a:extLst>
              <a:ext uri="{FF2B5EF4-FFF2-40B4-BE49-F238E27FC236}">
                <a16:creationId xmlns:a16="http://schemas.microsoft.com/office/drawing/2014/main" id="{762CAC1F-11A0-4EC1-9528-6AABB09B85A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71907" y="2119735"/>
            <a:ext cx="3657607" cy="2743206"/>
          </a:xfrm>
          <a:prstGeom prst="rect">
            <a:avLst/>
          </a:prstGeom>
        </p:spPr>
      </p:pic>
      <p:sp>
        <p:nvSpPr>
          <p:cNvPr id="16" name="TextBox 57">
            <a:extLst>
              <a:ext uri="{FF2B5EF4-FFF2-40B4-BE49-F238E27FC236}">
                <a16:creationId xmlns:a16="http://schemas.microsoft.com/office/drawing/2014/main" id="{B4867B67-F71B-4787-B88E-F94392BE09D9}"/>
              </a:ext>
            </a:extLst>
          </p:cNvPr>
          <p:cNvSpPr txBox="1"/>
          <p:nvPr/>
        </p:nvSpPr>
        <p:spPr>
          <a:xfrm>
            <a:off x="1171907" y="4986568"/>
            <a:ext cx="3527683" cy="369332"/>
          </a:xfrm>
          <a:prstGeom prst="rect">
            <a:avLst/>
          </a:prstGeom>
          <a:noFill/>
        </p:spPr>
        <p:txBody>
          <a:bodyPr wrap="square" rtlCol="0">
            <a:spAutoFit/>
          </a:bodyPr>
          <a:lstStyle/>
          <a:p>
            <a:pPr algn="ctr"/>
            <a:r>
              <a:rPr lang="zh-CN" altLang="en-US" dirty="0">
                <a:solidFill>
                  <a:schemeClr val="accent1">
                    <a:lumMod val="50000"/>
                  </a:schemeClr>
                </a:solidFill>
                <a:sym typeface="+mn-ea"/>
              </a:rPr>
              <a:t>无噪声数据的参数估计结果</a:t>
            </a:r>
          </a:p>
        </p:txBody>
      </p:sp>
      <p:pic>
        <p:nvPicPr>
          <p:cNvPr id="18" name="图片 17">
            <a:extLst>
              <a:ext uri="{FF2B5EF4-FFF2-40B4-BE49-F238E27FC236}">
                <a16:creationId xmlns:a16="http://schemas.microsoft.com/office/drawing/2014/main" id="{E403CAAE-2128-48D9-A38A-B6D17B6E66AD}"/>
              </a:ext>
            </a:extLst>
          </p:cNvPr>
          <p:cNvPicPr>
            <a:picLocks noChangeAspect="1"/>
          </p:cNvPicPr>
          <p:nvPr/>
        </p:nvPicPr>
        <p:blipFill>
          <a:blip r:embed="rId5"/>
          <a:stretch>
            <a:fillRect/>
          </a:stretch>
        </p:blipFill>
        <p:spPr>
          <a:xfrm>
            <a:off x="1171907" y="1605385"/>
            <a:ext cx="8324850" cy="514350"/>
          </a:xfrm>
          <a:prstGeom prst="rect">
            <a:avLst/>
          </a:prstGeom>
        </p:spPr>
      </p:pic>
      <p:pic>
        <p:nvPicPr>
          <p:cNvPr id="7" name="图片 6">
            <a:extLst>
              <a:ext uri="{FF2B5EF4-FFF2-40B4-BE49-F238E27FC236}">
                <a16:creationId xmlns:a16="http://schemas.microsoft.com/office/drawing/2014/main" id="{797D2DCA-9DF1-42B2-BE0E-1D97CBDD954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096000" y="2119735"/>
            <a:ext cx="3657607" cy="2743206"/>
          </a:xfrm>
          <a:prstGeom prst="rect">
            <a:avLst/>
          </a:prstGeom>
        </p:spPr>
      </p:pic>
      <p:sp>
        <p:nvSpPr>
          <p:cNvPr id="14" name="TextBox 57">
            <a:extLst>
              <a:ext uri="{FF2B5EF4-FFF2-40B4-BE49-F238E27FC236}">
                <a16:creationId xmlns:a16="http://schemas.microsoft.com/office/drawing/2014/main" id="{0D293AD1-4868-4439-90CB-512FAADFF8A4}"/>
              </a:ext>
            </a:extLst>
          </p:cNvPr>
          <p:cNvSpPr txBox="1"/>
          <p:nvPr/>
        </p:nvSpPr>
        <p:spPr>
          <a:xfrm>
            <a:off x="2696705" y="5755958"/>
            <a:ext cx="6492582" cy="461665"/>
          </a:xfrm>
          <a:prstGeom prst="rect">
            <a:avLst/>
          </a:prstGeom>
          <a:noFill/>
        </p:spPr>
        <p:txBody>
          <a:bodyPr wrap="square" rtlCol="0">
            <a:spAutoFit/>
          </a:bodyPr>
          <a:lstStyle/>
          <a:p>
            <a:pPr algn="l"/>
            <a:r>
              <a:rPr lang="zh-CN" altLang="en-US" sz="2400" b="1" dirty="0">
                <a:sym typeface="+mn-ea"/>
              </a:rPr>
              <a:t>噪声会影响会影响从数据中提取的偏微分方程</a:t>
            </a:r>
          </a:p>
        </p:txBody>
      </p:sp>
    </p:spTree>
    <p:extLst>
      <p:ext uri="{BB962C8B-B14F-4D97-AF65-F5344CB8AC3E}">
        <p14:creationId xmlns:p14="http://schemas.microsoft.com/office/powerpoint/2010/main" val="13091810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199"/>
        <p:cNvGrpSpPr/>
        <p:nvPr/>
      </p:nvGrpSpPr>
      <p:grpSpPr>
        <a:xfrm>
          <a:off x="0" y="0"/>
          <a:ext cx="0" cy="0"/>
          <a:chOff x="0" y="0"/>
          <a:chExt cx="0" cy="0"/>
        </a:xfrm>
      </p:grpSpPr>
      <p:sp>
        <p:nvSpPr>
          <p:cNvPr id="3" name="文本框 2">
            <a:extLst>
              <a:ext uri="{FF2B5EF4-FFF2-40B4-BE49-F238E27FC236}">
                <a16:creationId xmlns:a16="http://schemas.microsoft.com/office/drawing/2014/main" id="{4BA66400-D649-4160-9BA4-C9C746359D3C}"/>
              </a:ext>
            </a:extLst>
          </p:cNvPr>
          <p:cNvSpPr txBox="1"/>
          <p:nvPr/>
        </p:nvSpPr>
        <p:spPr>
          <a:xfrm>
            <a:off x="71020" y="40858"/>
            <a:ext cx="2625685" cy="461665"/>
          </a:xfrm>
          <a:prstGeom prst="rect">
            <a:avLst/>
          </a:prstGeom>
          <a:ln/>
        </p:spPr>
        <p:style>
          <a:lnRef idx="1">
            <a:schemeClr val="accent5"/>
          </a:lnRef>
          <a:fillRef idx="2">
            <a:schemeClr val="accent5"/>
          </a:fillRef>
          <a:effectRef idx="1">
            <a:schemeClr val="accent5"/>
          </a:effectRef>
          <a:fontRef idx="minor">
            <a:schemeClr val="dk1"/>
          </a:fontRef>
        </p:style>
        <p:txBody>
          <a:bodyPr wrap="square">
            <a:spAutoFit/>
          </a:bodyPr>
          <a:lstStyle/>
          <a:p>
            <a:r>
              <a:rPr lang="en-US" altLang="zh-CN" sz="2400" b="1" dirty="0">
                <a:solidFill>
                  <a:schemeClr val="tx1"/>
                </a:solidFill>
              </a:rPr>
              <a:t>2.1 </a:t>
            </a:r>
            <a:r>
              <a:rPr lang="zh-CN" altLang="en-US" sz="2400" b="1" dirty="0">
                <a:solidFill>
                  <a:schemeClr val="tx1"/>
                </a:solidFill>
              </a:rPr>
              <a:t>提取物理机制</a:t>
            </a:r>
          </a:p>
        </p:txBody>
      </p:sp>
      <p:sp>
        <p:nvSpPr>
          <p:cNvPr id="4" name="灯片编号占位符 3">
            <a:extLst>
              <a:ext uri="{FF2B5EF4-FFF2-40B4-BE49-F238E27FC236}">
                <a16:creationId xmlns:a16="http://schemas.microsoft.com/office/drawing/2014/main" id="{36977492-A6DB-47E3-9BA6-24F8F9FA8D1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21</a:t>
            </a:fld>
            <a:endParaRPr lang="en-GB"/>
          </a:p>
        </p:txBody>
      </p:sp>
      <p:pic>
        <p:nvPicPr>
          <p:cNvPr id="8" name="图片 7" descr="图表, 直方图&#10;&#10;描述已自动生成">
            <a:extLst>
              <a:ext uri="{FF2B5EF4-FFF2-40B4-BE49-F238E27FC236}">
                <a16:creationId xmlns:a16="http://schemas.microsoft.com/office/drawing/2014/main" id="{9D11C122-237C-4594-8270-D8A24B529A5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14394" y="719400"/>
            <a:ext cx="7923117" cy="5031561"/>
          </a:xfrm>
          <a:prstGeom prst="rect">
            <a:avLst/>
          </a:prstGeom>
        </p:spPr>
      </p:pic>
      <p:sp>
        <p:nvSpPr>
          <p:cNvPr id="15" name="文本框 14">
            <a:extLst>
              <a:ext uri="{FF2B5EF4-FFF2-40B4-BE49-F238E27FC236}">
                <a16:creationId xmlns:a16="http://schemas.microsoft.com/office/drawing/2014/main" id="{9147924F-B2AD-46AF-9291-F2FD5699806F}"/>
              </a:ext>
            </a:extLst>
          </p:cNvPr>
          <p:cNvSpPr txBox="1"/>
          <p:nvPr/>
        </p:nvSpPr>
        <p:spPr>
          <a:xfrm>
            <a:off x="1355655" y="5894457"/>
            <a:ext cx="8522123" cy="646331"/>
          </a:xfrm>
          <a:prstGeom prst="rect">
            <a:avLst/>
          </a:prstGeom>
          <a:noFill/>
        </p:spPr>
        <p:txBody>
          <a:bodyPr wrap="square" rtlCol="0">
            <a:spAutoFit/>
          </a:bodyPr>
          <a:lstStyle/>
          <a:p>
            <a:r>
              <a:rPr lang="en-US" altLang="zh-CN" sz="1800" b="1" dirty="0">
                <a:effectLst/>
                <a:latin typeface="Times New Roman" panose="02020603050405020304" charset="0"/>
                <a:cs typeface="Times New Roman" panose="02020603050405020304" charset="0"/>
                <a:sym typeface="+mn-ea"/>
              </a:rPr>
              <a:t>Ref</a:t>
            </a:r>
            <a:r>
              <a:rPr lang="zh-CN" altLang="en-US" sz="1800" dirty="0">
                <a:effectLst/>
                <a:latin typeface="Times New Roman" panose="02020603050405020304" charset="0"/>
                <a:cs typeface="Times New Roman" panose="02020603050405020304" charset="0"/>
                <a:sym typeface="+mn-ea"/>
              </a:rPr>
              <a:t>：</a:t>
            </a:r>
            <a:r>
              <a:rPr lang="en-US" altLang="zh-CN" sz="1600" dirty="0">
                <a:effectLst/>
                <a:latin typeface="Times New Roman" panose="02020603050405020304" charset="0"/>
                <a:cs typeface="Times New Roman" panose="02020603050405020304" charset="0"/>
                <a:sym typeface="+mn-ea"/>
              </a:rPr>
              <a:t>M. </a:t>
            </a:r>
            <a:r>
              <a:rPr lang="en-US" altLang="zh-CN" sz="1600" dirty="0" err="1">
                <a:effectLst/>
                <a:latin typeface="Times New Roman" panose="02020603050405020304" charset="0"/>
                <a:cs typeface="Times New Roman" panose="02020603050405020304" charset="0"/>
                <a:sym typeface="+mn-ea"/>
              </a:rPr>
              <a:t>Raissi</a:t>
            </a:r>
            <a:r>
              <a:rPr lang="en-US" altLang="zh-CN" sz="1600" dirty="0">
                <a:effectLst/>
                <a:latin typeface="Times New Roman" panose="02020603050405020304" charset="0"/>
                <a:cs typeface="Times New Roman" panose="02020603050405020304" charset="0"/>
                <a:sym typeface="+mn-ea"/>
              </a:rPr>
              <a:t> et. </a:t>
            </a:r>
            <a:r>
              <a:rPr lang="en-US" altLang="zh-CN" sz="1600" dirty="0">
                <a:latin typeface="Times New Roman" panose="02020603050405020304" charset="0"/>
                <a:cs typeface="Times New Roman" panose="02020603050405020304" charset="0"/>
                <a:sym typeface="+mn-ea"/>
              </a:rPr>
              <a:t>2017 and M. </a:t>
            </a:r>
            <a:r>
              <a:rPr lang="en-US" altLang="zh-CN" sz="1600" dirty="0" err="1">
                <a:latin typeface="Times New Roman" panose="02020603050405020304" charset="0"/>
                <a:cs typeface="Times New Roman" panose="02020603050405020304" charset="0"/>
                <a:sym typeface="+mn-ea"/>
              </a:rPr>
              <a:t>Raissi</a:t>
            </a:r>
            <a:r>
              <a:rPr lang="en-US" altLang="zh-CN" sz="1600" dirty="0">
                <a:latin typeface="Times New Roman" panose="02020603050405020304" charset="0"/>
                <a:cs typeface="Times New Roman" panose="02020603050405020304" charset="0"/>
                <a:sym typeface="+mn-ea"/>
              </a:rPr>
              <a:t> et. 2018</a:t>
            </a:r>
          </a:p>
          <a:p>
            <a:r>
              <a:rPr lang="en-US" altLang="zh-CN" b="0" i="0" dirty="0">
                <a:effectLst/>
                <a:latin typeface="-apple-system"/>
              </a:rPr>
              <a:t>For more details, please refer to the following:(</a:t>
            </a:r>
            <a:r>
              <a:rPr lang="en-US" altLang="zh-CN" b="0" i="0" u="none" strike="noStrike" dirty="0">
                <a:effectLst/>
                <a:latin typeface="-apple-system"/>
                <a:hlinkClick r:id="rId4">
                  <a:extLst>
                    <a:ext uri="{A12FA001-AC4F-418D-AE19-62706E023703}">
                      <ahyp:hlinkClr xmlns:ahyp="http://schemas.microsoft.com/office/drawing/2018/hyperlinkcolor" val="tx"/>
                    </a:ext>
                  </a:extLst>
                </a:hlinkClick>
              </a:rPr>
              <a:t>https://maziarraissi.github.io/HPM/</a:t>
            </a:r>
            <a:r>
              <a:rPr lang="en-US" altLang="zh-CN" b="0" i="0" dirty="0">
                <a:effectLst/>
                <a:latin typeface="-apple-system"/>
              </a:rPr>
              <a:t>)</a:t>
            </a:r>
            <a:endParaRPr lang="zh-CN" altLang="en-US" dirty="0"/>
          </a:p>
        </p:txBody>
      </p:sp>
    </p:spTree>
    <p:extLst>
      <p:ext uri="{BB962C8B-B14F-4D97-AF65-F5344CB8AC3E}">
        <p14:creationId xmlns:p14="http://schemas.microsoft.com/office/powerpoint/2010/main" val="11480014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199"/>
        <p:cNvGrpSpPr/>
        <p:nvPr/>
      </p:nvGrpSpPr>
      <p:grpSpPr>
        <a:xfrm>
          <a:off x="0" y="0"/>
          <a:ext cx="0" cy="0"/>
          <a:chOff x="0" y="0"/>
          <a:chExt cx="0" cy="0"/>
        </a:xfrm>
      </p:grpSpPr>
      <p:sp>
        <p:nvSpPr>
          <p:cNvPr id="3" name="文本框 2">
            <a:extLst>
              <a:ext uri="{FF2B5EF4-FFF2-40B4-BE49-F238E27FC236}">
                <a16:creationId xmlns:a16="http://schemas.microsoft.com/office/drawing/2014/main" id="{4BA66400-D649-4160-9BA4-C9C746359D3C}"/>
              </a:ext>
            </a:extLst>
          </p:cNvPr>
          <p:cNvSpPr txBox="1"/>
          <p:nvPr/>
        </p:nvSpPr>
        <p:spPr>
          <a:xfrm>
            <a:off x="71020" y="40858"/>
            <a:ext cx="2625685" cy="461665"/>
          </a:xfrm>
          <a:prstGeom prst="rect">
            <a:avLst/>
          </a:prstGeom>
          <a:ln/>
        </p:spPr>
        <p:style>
          <a:lnRef idx="1">
            <a:schemeClr val="accent5"/>
          </a:lnRef>
          <a:fillRef idx="2">
            <a:schemeClr val="accent5"/>
          </a:fillRef>
          <a:effectRef idx="1">
            <a:schemeClr val="accent5"/>
          </a:effectRef>
          <a:fontRef idx="minor">
            <a:schemeClr val="dk1"/>
          </a:fontRef>
        </p:style>
        <p:txBody>
          <a:bodyPr wrap="square">
            <a:spAutoFit/>
          </a:bodyPr>
          <a:lstStyle/>
          <a:p>
            <a:r>
              <a:rPr lang="en-US" altLang="zh-CN" sz="2400" b="1" dirty="0">
                <a:solidFill>
                  <a:schemeClr val="tx1"/>
                </a:solidFill>
              </a:rPr>
              <a:t>2.1 </a:t>
            </a:r>
            <a:r>
              <a:rPr lang="zh-CN" altLang="en-US" sz="2400" b="1" dirty="0">
                <a:solidFill>
                  <a:schemeClr val="tx1"/>
                </a:solidFill>
              </a:rPr>
              <a:t>提取物理机制</a:t>
            </a:r>
          </a:p>
        </p:txBody>
      </p:sp>
      <p:sp>
        <p:nvSpPr>
          <p:cNvPr id="4" name="灯片编号占位符 3">
            <a:extLst>
              <a:ext uri="{FF2B5EF4-FFF2-40B4-BE49-F238E27FC236}">
                <a16:creationId xmlns:a16="http://schemas.microsoft.com/office/drawing/2014/main" id="{36977492-A6DB-47E3-9BA6-24F8F9FA8D1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22</a:t>
            </a:fld>
            <a:endParaRPr lang="en-GB"/>
          </a:p>
        </p:txBody>
      </p:sp>
      <p:pic>
        <p:nvPicPr>
          <p:cNvPr id="6" name="图片 5">
            <a:extLst>
              <a:ext uri="{FF2B5EF4-FFF2-40B4-BE49-F238E27FC236}">
                <a16:creationId xmlns:a16="http://schemas.microsoft.com/office/drawing/2014/main" id="{1B5D5689-CE51-424A-85D9-3C512B8F1B1B}"/>
              </a:ext>
            </a:extLst>
          </p:cNvPr>
          <p:cNvPicPr>
            <a:picLocks noChangeAspect="1"/>
          </p:cNvPicPr>
          <p:nvPr/>
        </p:nvPicPr>
        <p:blipFill>
          <a:blip r:embed="rId3"/>
          <a:stretch>
            <a:fillRect/>
          </a:stretch>
        </p:blipFill>
        <p:spPr>
          <a:xfrm>
            <a:off x="952849" y="561756"/>
            <a:ext cx="9292878" cy="6180667"/>
          </a:xfrm>
          <a:prstGeom prst="rect">
            <a:avLst/>
          </a:prstGeom>
        </p:spPr>
      </p:pic>
      <p:sp>
        <p:nvSpPr>
          <p:cNvPr id="7" name="TextBox 57">
            <a:extLst>
              <a:ext uri="{FF2B5EF4-FFF2-40B4-BE49-F238E27FC236}">
                <a16:creationId xmlns:a16="http://schemas.microsoft.com/office/drawing/2014/main" id="{5FD5B612-CC5B-4D3C-86C9-298FA2F64872}"/>
              </a:ext>
            </a:extLst>
          </p:cNvPr>
          <p:cNvSpPr txBox="1"/>
          <p:nvPr/>
        </p:nvSpPr>
        <p:spPr>
          <a:xfrm>
            <a:off x="1388795" y="71635"/>
            <a:ext cx="8420986" cy="400110"/>
          </a:xfrm>
          <a:prstGeom prst="rect">
            <a:avLst/>
          </a:prstGeom>
          <a:noFill/>
        </p:spPr>
        <p:txBody>
          <a:bodyPr wrap="square" rtlCol="0">
            <a:spAutoFit/>
          </a:bodyPr>
          <a:lstStyle/>
          <a:p>
            <a:pPr algn="ctr"/>
            <a:r>
              <a:rPr lang="zh-CN" altLang="en-US" sz="2000" b="1" dirty="0">
                <a:sym typeface="+mn-ea"/>
              </a:rPr>
              <a:t>只需要局部的数据，例如</a:t>
            </a:r>
            <a:r>
              <a:rPr lang="en-US" altLang="zh-CN" sz="2000" b="1" dirty="0">
                <a:sym typeface="+mn-ea"/>
              </a:rPr>
              <a:t>NS</a:t>
            </a:r>
            <a:r>
              <a:rPr lang="zh-CN" altLang="en-US" sz="2000" b="1" dirty="0">
                <a:sym typeface="+mn-ea"/>
              </a:rPr>
              <a:t>方程，只需要局部声速</a:t>
            </a:r>
          </a:p>
        </p:txBody>
      </p:sp>
    </p:spTree>
    <p:extLst>
      <p:ext uri="{BB962C8B-B14F-4D97-AF65-F5344CB8AC3E}">
        <p14:creationId xmlns:p14="http://schemas.microsoft.com/office/powerpoint/2010/main" val="247983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199"/>
        <p:cNvGrpSpPr/>
        <p:nvPr/>
      </p:nvGrpSpPr>
      <p:grpSpPr>
        <a:xfrm>
          <a:off x="0" y="0"/>
          <a:ext cx="0" cy="0"/>
          <a:chOff x="0" y="0"/>
          <a:chExt cx="0" cy="0"/>
        </a:xfrm>
      </p:grpSpPr>
      <p:sp>
        <p:nvSpPr>
          <p:cNvPr id="3" name="文本框 2">
            <a:extLst>
              <a:ext uri="{FF2B5EF4-FFF2-40B4-BE49-F238E27FC236}">
                <a16:creationId xmlns:a16="http://schemas.microsoft.com/office/drawing/2014/main" id="{4BA66400-D649-4160-9BA4-C9C746359D3C}"/>
              </a:ext>
            </a:extLst>
          </p:cNvPr>
          <p:cNvSpPr txBox="1"/>
          <p:nvPr/>
        </p:nvSpPr>
        <p:spPr>
          <a:xfrm>
            <a:off x="71020" y="40858"/>
            <a:ext cx="2625685" cy="461665"/>
          </a:xfrm>
          <a:prstGeom prst="rect">
            <a:avLst/>
          </a:prstGeom>
          <a:ln/>
        </p:spPr>
        <p:style>
          <a:lnRef idx="1">
            <a:schemeClr val="accent5"/>
          </a:lnRef>
          <a:fillRef idx="2">
            <a:schemeClr val="accent5"/>
          </a:fillRef>
          <a:effectRef idx="1">
            <a:schemeClr val="accent5"/>
          </a:effectRef>
          <a:fontRef idx="minor">
            <a:schemeClr val="dk1"/>
          </a:fontRef>
        </p:style>
        <p:txBody>
          <a:bodyPr wrap="square">
            <a:spAutoFit/>
          </a:bodyPr>
          <a:lstStyle/>
          <a:p>
            <a:r>
              <a:rPr lang="en-US" altLang="zh-CN" sz="2400" b="1" dirty="0">
                <a:solidFill>
                  <a:schemeClr val="tx1"/>
                </a:solidFill>
              </a:rPr>
              <a:t>2.1 </a:t>
            </a:r>
            <a:r>
              <a:rPr lang="zh-CN" altLang="en-US" sz="2400" b="1" dirty="0">
                <a:solidFill>
                  <a:schemeClr val="tx1"/>
                </a:solidFill>
              </a:rPr>
              <a:t>提取物理机制</a:t>
            </a:r>
          </a:p>
        </p:txBody>
      </p:sp>
      <p:sp>
        <p:nvSpPr>
          <p:cNvPr id="4" name="灯片编号占位符 3">
            <a:extLst>
              <a:ext uri="{FF2B5EF4-FFF2-40B4-BE49-F238E27FC236}">
                <a16:creationId xmlns:a16="http://schemas.microsoft.com/office/drawing/2014/main" id="{36977492-A6DB-47E3-9BA6-24F8F9FA8D1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23</a:t>
            </a:fld>
            <a:endParaRPr lang="en-GB"/>
          </a:p>
        </p:txBody>
      </p:sp>
      <p:pic>
        <p:nvPicPr>
          <p:cNvPr id="5" name="图片 4">
            <a:extLst>
              <a:ext uri="{FF2B5EF4-FFF2-40B4-BE49-F238E27FC236}">
                <a16:creationId xmlns:a16="http://schemas.microsoft.com/office/drawing/2014/main" id="{695D7B29-2A89-4CCD-B305-DF1DE4571B8B}"/>
              </a:ext>
            </a:extLst>
          </p:cNvPr>
          <p:cNvPicPr>
            <a:picLocks noChangeAspect="1"/>
          </p:cNvPicPr>
          <p:nvPr/>
        </p:nvPicPr>
        <p:blipFill>
          <a:blip r:embed="rId3"/>
          <a:stretch>
            <a:fillRect/>
          </a:stretch>
        </p:blipFill>
        <p:spPr>
          <a:xfrm>
            <a:off x="670661" y="564078"/>
            <a:ext cx="9961451" cy="4821999"/>
          </a:xfrm>
          <a:prstGeom prst="rect">
            <a:avLst/>
          </a:prstGeom>
        </p:spPr>
      </p:pic>
      <p:sp>
        <p:nvSpPr>
          <p:cNvPr id="6" name="TextBox 57">
            <a:extLst>
              <a:ext uri="{FF2B5EF4-FFF2-40B4-BE49-F238E27FC236}">
                <a16:creationId xmlns:a16="http://schemas.microsoft.com/office/drawing/2014/main" id="{A492FDE4-514D-4720-B2A1-FA18A455CAE8}"/>
              </a:ext>
            </a:extLst>
          </p:cNvPr>
          <p:cNvSpPr txBox="1"/>
          <p:nvPr/>
        </p:nvSpPr>
        <p:spPr>
          <a:xfrm>
            <a:off x="670661" y="102413"/>
            <a:ext cx="8420986" cy="400110"/>
          </a:xfrm>
          <a:prstGeom prst="rect">
            <a:avLst/>
          </a:prstGeom>
          <a:noFill/>
        </p:spPr>
        <p:txBody>
          <a:bodyPr wrap="square" rtlCol="0">
            <a:spAutoFit/>
          </a:bodyPr>
          <a:lstStyle/>
          <a:p>
            <a:pPr algn="ctr"/>
            <a:r>
              <a:rPr lang="zh-CN" altLang="en-US" sz="2000" b="1" dirty="0">
                <a:sym typeface="+mn-ea"/>
              </a:rPr>
              <a:t>就可以用</a:t>
            </a:r>
            <a:r>
              <a:rPr lang="en-US" altLang="zh-CN" sz="2000" b="1" dirty="0">
                <a:sym typeface="+mn-ea"/>
              </a:rPr>
              <a:t>PDEs</a:t>
            </a:r>
            <a:r>
              <a:rPr lang="zh-CN" altLang="en-US" sz="2000" b="1" dirty="0">
                <a:sym typeface="+mn-ea"/>
              </a:rPr>
              <a:t>的形式提取物理机制</a:t>
            </a:r>
          </a:p>
        </p:txBody>
      </p:sp>
      <p:sp>
        <p:nvSpPr>
          <p:cNvPr id="7" name="TextBox 57">
            <a:extLst>
              <a:ext uri="{FF2B5EF4-FFF2-40B4-BE49-F238E27FC236}">
                <a16:creationId xmlns:a16="http://schemas.microsoft.com/office/drawing/2014/main" id="{4EFF2BA3-4680-4D90-B920-D9D65FE29B80}"/>
              </a:ext>
            </a:extLst>
          </p:cNvPr>
          <p:cNvSpPr txBox="1"/>
          <p:nvPr/>
        </p:nvSpPr>
        <p:spPr>
          <a:xfrm>
            <a:off x="670661" y="5939979"/>
            <a:ext cx="10346302" cy="707886"/>
          </a:xfrm>
          <a:prstGeom prst="rect">
            <a:avLst/>
          </a:prstGeom>
          <a:noFill/>
        </p:spPr>
        <p:txBody>
          <a:bodyPr wrap="square" rtlCol="0">
            <a:spAutoFit/>
          </a:bodyPr>
          <a:lstStyle/>
          <a:p>
            <a:pPr algn="l"/>
            <a:r>
              <a:rPr lang="en-US" altLang="zh-CN" sz="2000" dirty="0">
                <a:sym typeface="+mn-ea"/>
              </a:rPr>
              <a:t>PINNs</a:t>
            </a:r>
            <a:r>
              <a:rPr lang="zh-CN" altLang="en-US" sz="2000" dirty="0">
                <a:sym typeface="+mn-ea"/>
              </a:rPr>
              <a:t>提供了一个基于物理知识的框架，也可以从数据中提取</a:t>
            </a:r>
            <a:r>
              <a:rPr lang="en-US" altLang="zh-CN" sz="2000" dirty="0">
                <a:sym typeface="+mn-ea"/>
              </a:rPr>
              <a:t>PDE</a:t>
            </a:r>
          </a:p>
          <a:p>
            <a:pPr algn="l"/>
            <a:r>
              <a:rPr lang="en-US" altLang="zh-CN" sz="2000" dirty="0">
                <a:sym typeface="+mn-ea"/>
              </a:rPr>
              <a:t>Low-Data Regime</a:t>
            </a:r>
            <a:r>
              <a:rPr lang="zh-CN" altLang="en-US" sz="2000" dirty="0">
                <a:sym typeface="+mn-ea"/>
              </a:rPr>
              <a:t>：</a:t>
            </a:r>
            <a:r>
              <a:rPr lang="en-US" altLang="zh-CN" sz="2000" dirty="0">
                <a:sym typeface="+mn-ea"/>
              </a:rPr>
              <a:t>Continuous-Time Models</a:t>
            </a:r>
            <a:r>
              <a:rPr lang="zh-CN" altLang="en-US" sz="2000" dirty="0">
                <a:sym typeface="+mn-ea"/>
              </a:rPr>
              <a:t>，</a:t>
            </a:r>
            <a:r>
              <a:rPr lang="en-US" altLang="zh-CN" sz="2000" dirty="0">
                <a:sym typeface="+mn-ea"/>
              </a:rPr>
              <a:t>Discrete-Time Models</a:t>
            </a:r>
            <a:endParaRPr lang="zh-CN" altLang="en-US" sz="2000" dirty="0">
              <a:sym typeface="+mn-ea"/>
            </a:endParaRPr>
          </a:p>
        </p:txBody>
      </p:sp>
    </p:spTree>
    <p:extLst>
      <p:ext uri="{BB962C8B-B14F-4D97-AF65-F5344CB8AC3E}">
        <p14:creationId xmlns:p14="http://schemas.microsoft.com/office/powerpoint/2010/main" val="20402780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199"/>
        <p:cNvGrpSpPr/>
        <p:nvPr/>
      </p:nvGrpSpPr>
      <p:grpSpPr>
        <a:xfrm>
          <a:off x="0" y="0"/>
          <a:ext cx="0" cy="0"/>
          <a:chOff x="0" y="0"/>
          <a:chExt cx="0" cy="0"/>
        </a:xfrm>
      </p:grpSpPr>
      <p:sp>
        <p:nvSpPr>
          <p:cNvPr id="3" name="文本框 2">
            <a:extLst>
              <a:ext uri="{FF2B5EF4-FFF2-40B4-BE49-F238E27FC236}">
                <a16:creationId xmlns:a16="http://schemas.microsoft.com/office/drawing/2014/main" id="{4BA66400-D649-4160-9BA4-C9C746359D3C}"/>
              </a:ext>
            </a:extLst>
          </p:cNvPr>
          <p:cNvSpPr txBox="1"/>
          <p:nvPr/>
        </p:nvSpPr>
        <p:spPr>
          <a:xfrm>
            <a:off x="71020" y="40858"/>
            <a:ext cx="2625685" cy="461665"/>
          </a:xfrm>
          <a:prstGeom prst="rect">
            <a:avLst/>
          </a:prstGeom>
          <a:ln/>
        </p:spPr>
        <p:style>
          <a:lnRef idx="1">
            <a:schemeClr val="accent5"/>
          </a:lnRef>
          <a:fillRef idx="2">
            <a:schemeClr val="accent5"/>
          </a:fillRef>
          <a:effectRef idx="1">
            <a:schemeClr val="accent5"/>
          </a:effectRef>
          <a:fontRef idx="minor">
            <a:schemeClr val="dk1"/>
          </a:fontRef>
        </p:style>
        <p:txBody>
          <a:bodyPr wrap="square">
            <a:spAutoFit/>
          </a:bodyPr>
          <a:lstStyle/>
          <a:p>
            <a:r>
              <a:rPr lang="en-US" altLang="zh-CN" sz="2400" b="1" dirty="0">
                <a:solidFill>
                  <a:schemeClr val="tx1"/>
                </a:solidFill>
              </a:rPr>
              <a:t>2.1 </a:t>
            </a:r>
            <a:r>
              <a:rPr lang="zh-CN" altLang="en-US" sz="2400" b="1" dirty="0">
                <a:solidFill>
                  <a:schemeClr val="tx1"/>
                </a:solidFill>
              </a:rPr>
              <a:t>提取物理机制</a:t>
            </a:r>
          </a:p>
        </p:txBody>
      </p:sp>
      <p:sp>
        <p:nvSpPr>
          <p:cNvPr id="4" name="灯片编号占位符 3">
            <a:extLst>
              <a:ext uri="{FF2B5EF4-FFF2-40B4-BE49-F238E27FC236}">
                <a16:creationId xmlns:a16="http://schemas.microsoft.com/office/drawing/2014/main" id="{36977492-A6DB-47E3-9BA6-24F8F9FA8D1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24</a:t>
            </a:fld>
            <a:endParaRPr lang="en-GB"/>
          </a:p>
        </p:txBody>
      </p:sp>
      <mc:AlternateContent xmlns:mc="http://schemas.openxmlformats.org/markup-compatibility/2006" xmlns:a14="http://schemas.microsoft.com/office/drawing/2010/main">
        <mc:Choice Requires="a14">
          <p:sp>
            <p:nvSpPr>
              <p:cNvPr id="5" name="Text Box 2">
                <a:extLst>
                  <a:ext uri="{FF2B5EF4-FFF2-40B4-BE49-F238E27FC236}">
                    <a16:creationId xmlns:a16="http://schemas.microsoft.com/office/drawing/2014/main" id="{432CCBDA-3B4F-4611-848F-CBE112FA8D14}"/>
                  </a:ext>
                </a:extLst>
              </p:cNvPr>
              <p:cNvSpPr txBox="1"/>
              <p:nvPr/>
            </p:nvSpPr>
            <p:spPr>
              <a:xfrm>
                <a:off x="2175067" y="736323"/>
                <a:ext cx="6243889" cy="529184"/>
              </a:xfrm>
              <a:prstGeom prst="rect">
                <a:avLst/>
              </a:prstGeom>
              <a:noFill/>
            </p:spPr>
            <p:txBody>
              <a:bodyPr wrap="none" rtlCol="0" anchor="t">
                <a:spAutoFit/>
              </a:bodyPr>
              <a:lstStyle/>
              <a:p>
                <a:pPr/>
                <a14:m>
                  <m:oMathPara xmlns:m="http://schemas.openxmlformats.org/officeDocument/2006/math">
                    <m:oMathParaPr>
                      <m:jc m:val="centerGroup"/>
                    </m:oMathParaPr>
                    <m:oMath xmlns:m="http://schemas.openxmlformats.org/officeDocument/2006/math">
                      <m:sSub>
                        <m:sSubPr>
                          <m:ctrlPr>
                            <a:rPr lang="en-US" altLang="zh-CN" sz="2400" i="1">
                              <a:latin typeface="Cambria Math" panose="02040503050406030204" pitchFamily="18" charset="0"/>
                              <a:cs typeface="DejaVu Math TeX Gyre" panose="02000503000000000000" charset="0"/>
                            </a:rPr>
                          </m:ctrlPr>
                        </m:sSubPr>
                        <m:e>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𝜆</m:t>
                              </m:r>
                            </m:e>
                            <m:sub>
                              <m:r>
                                <a:rPr lang="en-US" altLang="zh-CN" sz="2400" i="1">
                                  <a:latin typeface="Cambria Math" panose="02040503050406030204" pitchFamily="18" charset="0"/>
                                </a:rPr>
                                <m:t>1</m:t>
                              </m:r>
                            </m:sub>
                          </m:sSub>
                          <m:r>
                            <a:rPr lang="zh-CN" altLang="en-US" sz="2400" i="1">
                              <a:latin typeface="Cambria Math" panose="02040503050406030204" pitchFamily="18" charset="0"/>
                            </a:rPr>
                            <m:t>𝛿</m:t>
                          </m:r>
                          <m:r>
                            <a:rPr lang="en-US" altLang="zh-CN" sz="2400" i="1">
                              <a:latin typeface="Cambria Math" panose="02040503050406030204" pitchFamily="18" charset="0"/>
                            </a:rPr>
                            <m:t>𝑝</m:t>
                          </m:r>
                        </m:e>
                        <m:sub>
                          <m:r>
                            <a:rPr lang="en-US" altLang="zh-CN" sz="2400" i="1">
                              <a:latin typeface="Cambria Math" panose="02040503050406030204" pitchFamily="18" charset="0"/>
                              <a:cs typeface="DejaVu Math TeX Gyre" panose="02000503000000000000" charset="0"/>
                            </a:rPr>
                            <m:t>𝑥𝑥</m:t>
                          </m:r>
                        </m:sub>
                      </m:sSub>
                      <m:r>
                        <a:rPr lang="en-US" altLang="zh-CN" sz="2400" i="1">
                          <a:latin typeface="Cambria Math" panose="02040503050406030204" pitchFamily="18" charset="0"/>
                          <a:cs typeface="DejaVu Math TeX Gyre" panose="02000503000000000000" charset="0"/>
                        </a:rPr>
                        <m:t>+</m:t>
                      </m:r>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𝜆</m:t>
                          </m:r>
                        </m:e>
                        <m:sub>
                          <m:r>
                            <a:rPr lang="en-US" altLang="zh-CN" sz="2400" i="1">
                              <a:latin typeface="Cambria Math" panose="02040503050406030204" pitchFamily="18" charset="0"/>
                            </a:rPr>
                            <m:t>2</m:t>
                          </m:r>
                        </m:sub>
                      </m:sSub>
                      <m:r>
                        <a:rPr lang="zh-CN" altLang="en-US" sz="2400" i="1">
                          <a:latin typeface="Cambria Math" panose="02040503050406030204" pitchFamily="18" charset="0"/>
                        </a:rPr>
                        <m:t>𝛿</m:t>
                      </m:r>
                      <m:sSub>
                        <m:sSubPr>
                          <m:ctrlPr>
                            <a:rPr lang="en-US" altLang="zh-CN" sz="2400" i="1">
                              <a:latin typeface="Cambria Math" panose="02040503050406030204" pitchFamily="18" charset="0"/>
                              <a:cs typeface="DejaVu Math TeX Gyre" panose="02000503000000000000" charset="0"/>
                            </a:rPr>
                          </m:ctrlPr>
                        </m:sSubPr>
                        <m:e>
                          <m:r>
                            <a:rPr lang="en-US" altLang="zh-CN" sz="2400" i="1">
                              <a:latin typeface="Cambria Math" panose="02040503050406030204" pitchFamily="18" charset="0"/>
                              <a:cs typeface="DejaVu Math TeX Gyre" panose="02000503000000000000" charset="0"/>
                            </a:rPr>
                            <m:t>𝑝</m:t>
                          </m:r>
                        </m:e>
                        <m:sub>
                          <m:r>
                            <a:rPr lang="en-US" altLang="zh-CN" sz="2400" i="1">
                              <a:latin typeface="Cambria Math" panose="02040503050406030204" pitchFamily="18" charset="0"/>
                              <a:cs typeface="DejaVu Math TeX Gyre" panose="02000503000000000000" charset="0"/>
                            </a:rPr>
                            <m:t>𝑦𝑦</m:t>
                          </m:r>
                        </m:sub>
                      </m:sSub>
                      <m:r>
                        <a:rPr lang="en-US" altLang="zh-CN" sz="2400" i="1">
                          <a:latin typeface="Cambria Math" panose="02040503050406030204" pitchFamily="18" charset="0"/>
                          <a:cs typeface="DejaVu Math TeX Gyre" panose="02000503000000000000" charset="0"/>
                        </a:rPr>
                        <m:t>+</m:t>
                      </m:r>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𝑘</m:t>
                          </m:r>
                        </m:e>
                        <m:sup>
                          <m:r>
                            <a:rPr lang="en-US" altLang="zh-CN" sz="2400" i="1">
                              <a:latin typeface="Cambria Math" panose="02040503050406030204" pitchFamily="18" charset="0"/>
                            </a:rPr>
                            <m:t>2</m:t>
                          </m:r>
                        </m:sup>
                      </m:sSup>
                      <m:r>
                        <a:rPr lang="zh-CN" altLang="en-US" sz="2400" i="1">
                          <a:latin typeface="Cambria Math" panose="02040503050406030204" pitchFamily="18" charset="0"/>
                        </a:rPr>
                        <m:t>𝛿</m:t>
                      </m:r>
                      <m:r>
                        <a:rPr lang="en-US" altLang="zh-CN" sz="2400" i="1">
                          <a:latin typeface="Cambria Math" panose="02040503050406030204" pitchFamily="18" charset="0"/>
                        </a:rPr>
                        <m:t>𝑝</m:t>
                      </m:r>
                      <m:r>
                        <a:rPr lang="en-US" altLang="zh-CN" sz="2400" i="1">
                          <a:latin typeface="Cambria Math" panose="02040503050406030204" pitchFamily="18" charset="0"/>
                        </a:rPr>
                        <m:t>+</m:t>
                      </m:r>
                      <m:d>
                        <m:dPr>
                          <m:ctrlPr>
                            <a:rPr lang="en-US" altLang="zh-CN" sz="2400" i="1">
                              <a:latin typeface="Cambria Math" panose="02040503050406030204" pitchFamily="18" charset="0"/>
                            </a:rPr>
                          </m:ctrlPr>
                        </m:dPr>
                        <m:e>
                          <m:sSubSup>
                            <m:sSubSupPr>
                              <m:ctrlPr>
                                <a:rPr lang="en-US" altLang="zh-CN" sz="2400" i="1">
                                  <a:latin typeface="Cambria Math" panose="02040503050406030204" pitchFamily="18" charset="0"/>
                                </a:rPr>
                              </m:ctrlPr>
                            </m:sSubSupPr>
                            <m:e>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𝑘</m:t>
                                  </m:r>
                                </m:e>
                                <m:sup>
                                  <m:r>
                                    <a:rPr lang="en-US" altLang="zh-CN" sz="2400" i="1">
                                      <a:latin typeface="Cambria Math" panose="02040503050406030204" pitchFamily="18" charset="0"/>
                                    </a:rPr>
                                    <m:t>2</m:t>
                                  </m:r>
                                </m:sup>
                              </m:sSup>
                              <m:r>
                                <a:rPr lang="en-US" altLang="zh-CN" sz="2400" i="1">
                                  <a:latin typeface="Cambria Math" panose="02040503050406030204" pitchFamily="18" charset="0"/>
                                </a:rPr>
                                <m:t>−</m:t>
                              </m:r>
                              <m:r>
                                <a:rPr lang="en-US" altLang="zh-CN" sz="2400" i="1">
                                  <a:latin typeface="Cambria Math" panose="02040503050406030204" pitchFamily="18" charset="0"/>
                                </a:rPr>
                                <m:t>𝑘</m:t>
                              </m:r>
                            </m:e>
                            <m:sub>
                              <m:r>
                                <a:rPr lang="en-US" altLang="zh-CN" sz="2400" i="1">
                                  <a:latin typeface="Cambria Math" panose="02040503050406030204" pitchFamily="18" charset="0"/>
                                </a:rPr>
                                <m:t>𝑟𝑒𝑓</m:t>
                              </m:r>
                            </m:sub>
                            <m:sup>
                              <m:r>
                                <a:rPr lang="en-US" altLang="zh-CN" sz="2400" i="1">
                                  <a:latin typeface="Cambria Math" panose="02040503050406030204" pitchFamily="18" charset="0"/>
                                </a:rPr>
                                <m:t>2</m:t>
                              </m:r>
                            </m:sup>
                          </m:sSubSup>
                        </m:e>
                      </m:d>
                      <m:r>
                        <a:rPr lang="en-US" altLang="zh-CN" sz="2400" i="1">
                          <a:latin typeface="Cambria Math" panose="02040503050406030204" pitchFamily="18" charset="0"/>
                          <a:cs typeface="DejaVu Math TeX Gyre" panose="02000503000000000000" charset="0"/>
                        </a:rPr>
                        <m:t>𝐺</m:t>
                      </m:r>
                      <m:r>
                        <a:rPr lang="en-US" altLang="zh-CN" sz="2400" i="1">
                          <a:latin typeface="Cambria Math" panose="02040503050406030204" pitchFamily="18" charset="0"/>
                        </a:rPr>
                        <m:t> </m:t>
                      </m:r>
                      <m:r>
                        <a:rPr lang="en-US" altLang="zh-CN" sz="2400" i="1">
                          <a:latin typeface="Cambria Math" panose="02040503050406030204" pitchFamily="18" charset="0"/>
                          <a:cs typeface="DejaVu Math TeX Gyre" panose="02000503000000000000" charset="0"/>
                        </a:rPr>
                        <m:t>=0</m:t>
                      </m:r>
                    </m:oMath>
                  </m:oMathPara>
                </a14:m>
                <a:endParaRPr lang="en-US" altLang="en-US" sz="2400" i="1" dirty="0">
                  <a:latin typeface="DejaVu Math TeX Gyre" panose="02000503000000000000" charset="0"/>
                  <a:cs typeface="DejaVu Math TeX Gyre" panose="02000503000000000000" charset="0"/>
                </a:endParaRPr>
              </a:p>
            </p:txBody>
          </p:sp>
        </mc:Choice>
        <mc:Fallback xmlns="">
          <p:sp>
            <p:nvSpPr>
              <p:cNvPr id="5" name="Text Box 2">
                <a:extLst>
                  <a:ext uri="{FF2B5EF4-FFF2-40B4-BE49-F238E27FC236}">
                    <a16:creationId xmlns:a16="http://schemas.microsoft.com/office/drawing/2014/main" id="{432CCBDA-3B4F-4611-848F-CBE112FA8D14}"/>
                  </a:ext>
                </a:extLst>
              </p:cNvPr>
              <p:cNvSpPr txBox="1">
                <a:spLocks noRot="1" noChangeAspect="1" noMove="1" noResize="1" noEditPoints="1" noAdjustHandles="1" noChangeArrowheads="1" noChangeShapeType="1" noTextEdit="1"/>
              </p:cNvSpPr>
              <p:nvPr/>
            </p:nvSpPr>
            <p:spPr>
              <a:xfrm>
                <a:off x="2175067" y="736323"/>
                <a:ext cx="6243889" cy="529184"/>
              </a:xfrm>
              <a:prstGeom prst="rect">
                <a:avLst/>
              </a:prstGeom>
              <a:blipFill>
                <a:blip r:embed="rId3"/>
                <a:stretch>
                  <a:fillRect/>
                </a:stretch>
              </a:blipFill>
            </p:spPr>
            <p:txBody>
              <a:bodyPr/>
              <a:lstStyle/>
              <a:p>
                <a:r>
                  <a:rPr lang="zh-CN" altLang="en-US">
                    <a:noFill/>
                  </a:rPr>
                  <a:t> </a:t>
                </a:r>
              </a:p>
            </p:txBody>
          </p:sp>
        </mc:Fallback>
      </mc:AlternateContent>
      <p:sp>
        <p:nvSpPr>
          <p:cNvPr id="6" name="Text Box 3">
            <a:extLst>
              <a:ext uri="{FF2B5EF4-FFF2-40B4-BE49-F238E27FC236}">
                <a16:creationId xmlns:a16="http://schemas.microsoft.com/office/drawing/2014/main" id="{BA007424-F465-4556-B289-7FE8F9684A57}"/>
              </a:ext>
            </a:extLst>
          </p:cNvPr>
          <p:cNvSpPr txBox="1"/>
          <p:nvPr/>
        </p:nvSpPr>
        <p:spPr>
          <a:xfrm>
            <a:off x="187838" y="808534"/>
            <a:ext cx="3180715" cy="460375"/>
          </a:xfrm>
          <a:prstGeom prst="rect">
            <a:avLst/>
          </a:prstGeom>
          <a:noFill/>
        </p:spPr>
        <p:txBody>
          <a:bodyPr wrap="square" rtlCol="0">
            <a:spAutoFit/>
          </a:bodyPr>
          <a:lstStyle/>
          <a:p>
            <a:r>
              <a:rPr lang="zh-CN" altLang="en-US" sz="2400" dirty="0"/>
              <a:t>控制方程：</a:t>
            </a:r>
          </a:p>
        </p:txBody>
      </p:sp>
      <p:cxnSp>
        <p:nvCxnSpPr>
          <p:cNvPr id="13" name="直接箭头连接符 12">
            <a:extLst>
              <a:ext uri="{FF2B5EF4-FFF2-40B4-BE49-F238E27FC236}">
                <a16:creationId xmlns:a16="http://schemas.microsoft.com/office/drawing/2014/main" id="{FDFDBBC9-9FA5-459F-9ED9-03F13EDF87DE}"/>
              </a:ext>
            </a:extLst>
          </p:cNvPr>
          <p:cNvCxnSpPr>
            <a:cxnSpLocks/>
          </p:cNvCxnSpPr>
          <p:nvPr/>
        </p:nvCxnSpPr>
        <p:spPr bwMode="auto">
          <a:xfrm flipV="1">
            <a:off x="2866186" y="1265507"/>
            <a:ext cx="764395" cy="657888"/>
          </a:xfrm>
          <a:prstGeom prst="straightConnector1">
            <a:avLst/>
          </a:pr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triangle"/>
          </a:ln>
        </p:spPr>
      </p:cxnSp>
      <p:sp>
        <p:nvSpPr>
          <p:cNvPr id="14" name="文本框 13">
            <a:extLst>
              <a:ext uri="{FF2B5EF4-FFF2-40B4-BE49-F238E27FC236}">
                <a16:creationId xmlns:a16="http://schemas.microsoft.com/office/drawing/2014/main" id="{2C55D7DC-ACAA-4057-9EA5-C7F11C6646CA}"/>
              </a:ext>
            </a:extLst>
          </p:cNvPr>
          <p:cNvSpPr txBox="1"/>
          <p:nvPr/>
        </p:nvSpPr>
        <p:spPr>
          <a:xfrm>
            <a:off x="2175067" y="1923395"/>
            <a:ext cx="1222744" cy="369332"/>
          </a:xfrm>
          <a:prstGeom prst="rect">
            <a:avLst/>
          </a:prstGeom>
          <a:noFill/>
        </p:spPr>
        <p:txBody>
          <a:bodyPr wrap="square" rtlCol="0">
            <a:spAutoFit/>
          </a:bodyPr>
          <a:lstStyle/>
          <a:p>
            <a:r>
              <a:rPr lang="zh-CN" altLang="en-US" b="1" dirty="0">
                <a:solidFill>
                  <a:srgbClr val="FF0000"/>
                </a:solidFill>
              </a:rPr>
              <a:t>方程系数</a:t>
            </a:r>
          </a:p>
        </p:txBody>
      </p:sp>
      <p:cxnSp>
        <p:nvCxnSpPr>
          <p:cNvPr id="9" name="直接箭头连接符 8">
            <a:extLst>
              <a:ext uri="{FF2B5EF4-FFF2-40B4-BE49-F238E27FC236}">
                <a16:creationId xmlns:a16="http://schemas.microsoft.com/office/drawing/2014/main" id="{38D23F05-CD88-498A-9C24-2BA05591B986}"/>
              </a:ext>
            </a:extLst>
          </p:cNvPr>
          <p:cNvCxnSpPr>
            <a:stCxn id="14" idx="0"/>
          </p:cNvCxnSpPr>
          <p:nvPr/>
        </p:nvCxnSpPr>
        <p:spPr bwMode="auto">
          <a:xfrm flipH="1" flipV="1">
            <a:off x="2529840" y="1265507"/>
            <a:ext cx="256599" cy="657888"/>
          </a:xfrm>
          <a:prstGeom prst="straightConnector1">
            <a:avLst/>
          </a:pr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triangle"/>
          </a:ln>
        </p:spPr>
      </p:cxnSp>
      <p:sp>
        <p:nvSpPr>
          <p:cNvPr id="16" name="文本框 15">
            <a:extLst>
              <a:ext uri="{FF2B5EF4-FFF2-40B4-BE49-F238E27FC236}">
                <a16:creationId xmlns:a16="http://schemas.microsoft.com/office/drawing/2014/main" id="{2F864F8E-0AFE-4BA8-8255-79714558D270}"/>
              </a:ext>
            </a:extLst>
          </p:cNvPr>
          <p:cNvSpPr txBox="1"/>
          <p:nvPr/>
        </p:nvSpPr>
        <p:spPr>
          <a:xfrm>
            <a:off x="3397810" y="1926797"/>
            <a:ext cx="1372310" cy="369332"/>
          </a:xfrm>
          <a:prstGeom prst="rect">
            <a:avLst/>
          </a:prstGeom>
          <a:noFill/>
        </p:spPr>
        <p:txBody>
          <a:bodyPr wrap="square" rtlCol="0">
            <a:spAutoFit/>
          </a:bodyPr>
          <a:lstStyle/>
          <a:p>
            <a:r>
              <a:rPr lang="zh-CN" altLang="en-US" b="1" dirty="0">
                <a:solidFill>
                  <a:srgbClr val="FF0000"/>
                </a:solidFill>
              </a:rPr>
              <a:t>声压</a:t>
            </a:r>
            <a:r>
              <a:rPr lang="zh-CN" altLang="en-US" sz="1800" b="1" dirty="0">
                <a:solidFill>
                  <a:srgbClr val="FF0000"/>
                </a:solidFill>
                <a:latin typeface="DejaVu Math TeX Gyre" panose="02000503000000000000" charset="0"/>
                <a:cs typeface="DejaVu Math TeX Gyre" panose="02000503000000000000" charset="0"/>
              </a:rPr>
              <a:t>摄动</a:t>
            </a:r>
            <a:r>
              <a:rPr lang="zh-CN" altLang="en-US" b="1" dirty="0">
                <a:solidFill>
                  <a:srgbClr val="FF0000"/>
                </a:solidFill>
              </a:rPr>
              <a:t>量</a:t>
            </a:r>
          </a:p>
        </p:txBody>
      </p:sp>
      <p:cxnSp>
        <p:nvCxnSpPr>
          <p:cNvPr id="11" name="直接箭头连接符 10">
            <a:extLst>
              <a:ext uri="{FF2B5EF4-FFF2-40B4-BE49-F238E27FC236}">
                <a16:creationId xmlns:a16="http://schemas.microsoft.com/office/drawing/2014/main" id="{360C7E84-EF10-419E-88F0-50410754B477}"/>
              </a:ext>
            </a:extLst>
          </p:cNvPr>
          <p:cNvCxnSpPr>
            <a:stCxn id="16" idx="0"/>
            <a:endCxn id="5" idx="2"/>
          </p:cNvCxnSpPr>
          <p:nvPr/>
        </p:nvCxnSpPr>
        <p:spPr bwMode="auto">
          <a:xfrm flipV="1">
            <a:off x="4083965" y="1265507"/>
            <a:ext cx="1213047" cy="661290"/>
          </a:xfrm>
          <a:prstGeom prst="straightConnector1">
            <a:avLst/>
          </a:pr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triangle"/>
          </a:ln>
        </p:spPr>
      </p:cxnSp>
      <mc:AlternateContent xmlns:mc="http://schemas.openxmlformats.org/markup-compatibility/2006" xmlns:a14="http://schemas.microsoft.com/office/drawing/2010/main">
        <mc:Choice Requires="a14">
          <p:sp>
            <p:nvSpPr>
              <p:cNvPr id="22" name="Text Box 2">
                <a:extLst>
                  <a:ext uri="{FF2B5EF4-FFF2-40B4-BE49-F238E27FC236}">
                    <a16:creationId xmlns:a16="http://schemas.microsoft.com/office/drawing/2014/main" id="{DF93B7F5-762E-44E5-BA49-EE130ABB234C}"/>
                  </a:ext>
                </a:extLst>
              </p:cNvPr>
              <p:cNvSpPr txBox="1"/>
              <p:nvPr/>
            </p:nvSpPr>
            <p:spPr>
              <a:xfrm>
                <a:off x="2175066" y="2320093"/>
                <a:ext cx="7322646" cy="461665"/>
              </a:xfrm>
              <a:prstGeom prst="rect">
                <a:avLst/>
              </a:prstGeom>
              <a:noFill/>
            </p:spPr>
            <p:txBody>
              <a:bodyPr wrap="none" rtlCol="0" anchor="t">
                <a:spAutoFit/>
              </a:bodyPr>
              <a:lstStyle/>
              <a:p>
                <a:r>
                  <a:rPr lang="zh-CN" altLang="en-US" sz="2400" b="1" dirty="0"/>
                  <a:t>声压：</a:t>
                </a:r>
                <a14:m>
                  <m:oMath xmlns:m="http://schemas.openxmlformats.org/officeDocument/2006/math">
                    <m:r>
                      <a:rPr lang="en-US" altLang="zh-CN" sz="2400" b="1" i="0" smtClean="0">
                        <a:latin typeface="Cambria Math" panose="02040503050406030204" pitchFamily="18" charset="0"/>
                      </a:rPr>
                      <m:t> </m:t>
                    </m:r>
                    <m:r>
                      <a:rPr lang="en-US" altLang="zh-CN" sz="2400" b="0" i="1" smtClean="0">
                        <a:latin typeface="Cambria Math" panose="02040503050406030204" pitchFamily="18" charset="0"/>
                      </a:rPr>
                      <m:t>𝑝</m:t>
                    </m:r>
                    <m:r>
                      <a:rPr lang="en-US" altLang="zh-CN" sz="2400" b="0" i="1" smtClean="0">
                        <a:latin typeface="Cambria Math" panose="02040503050406030204" pitchFamily="18" charset="0"/>
                      </a:rPr>
                      <m:t>=</m:t>
                    </m:r>
                    <m:r>
                      <a:rPr lang="zh-CN" altLang="en-US" sz="2400" i="1">
                        <a:latin typeface="Cambria Math" panose="02040503050406030204" pitchFamily="18" charset="0"/>
                      </a:rPr>
                      <m:t>𝛿</m:t>
                    </m:r>
                    <m:r>
                      <a:rPr lang="en-US" altLang="zh-CN" sz="2400" b="0" i="1" smtClean="0">
                        <a:latin typeface="Cambria Math" panose="02040503050406030204" pitchFamily="18" charset="0"/>
                      </a:rPr>
                      <m:t>𝑝</m:t>
                    </m:r>
                    <m:r>
                      <a:rPr lang="en-US" altLang="zh-CN" sz="2400" b="0" i="1" smtClean="0">
                        <a:latin typeface="Cambria Math" panose="02040503050406030204" pitchFamily="18" charset="0"/>
                      </a:rPr>
                      <m:t>+</m:t>
                    </m:r>
                    <m:r>
                      <a:rPr lang="en-US" sz="2400" b="0" i="1" smtClean="0">
                        <a:latin typeface="Cambria Math" panose="02040503050406030204" pitchFamily="18" charset="0"/>
                        <a:cs typeface="DejaVu Math TeX Gyre" panose="02000503000000000000" charset="0"/>
                      </a:rPr>
                      <m:t>𝐺</m:t>
                    </m:r>
                  </m:oMath>
                </a14:m>
                <a:r>
                  <a:rPr lang="zh-CN" altLang="en-US" sz="2400" i="1" dirty="0">
                    <a:latin typeface="DejaVu Math TeX Gyre" panose="02000503000000000000" charset="0"/>
                    <a:cs typeface="DejaVu Math TeX Gyre" panose="02000503000000000000" charset="0"/>
                  </a:rPr>
                  <a:t>，</a:t>
                </a:r>
                <a:r>
                  <a:rPr lang="zh-CN" altLang="en-US" sz="2400" dirty="0">
                    <a:latin typeface="DejaVu Math TeX Gyre" panose="02000503000000000000" charset="0"/>
                    <a:cs typeface="DejaVu Math TeX Gyre" panose="02000503000000000000" charset="0"/>
                  </a:rPr>
                  <a:t>定义摄动量</a:t>
                </a:r>
                <a14:m>
                  <m:oMath xmlns:m="http://schemas.openxmlformats.org/officeDocument/2006/math">
                    <m:r>
                      <a:rPr lang="zh-CN" altLang="en-US" sz="2400" i="1">
                        <a:latin typeface="Cambria Math" panose="02040503050406030204" pitchFamily="18" charset="0"/>
                      </a:rPr>
                      <m:t>𝛿</m:t>
                    </m:r>
                    <m:r>
                      <a:rPr lang="en-US" altLang="zh-CN" sz="2400" i="1" smtClean="0">
                        <a:latin typeface="Cambria Math" panose="02040503050406030204" pitchFamily="18" charset="0"/>
                      </a:rPr>
                      <m:t>𝑝</m:t>
                    </m:r>
                  </m:oMath>
                </a14:m>
                <a:r>
                  <a:rPr lang="zh-CN" altLang="en-US" sz="2400" i="1" dirty="0">
                    <a:latin typeface="DejaVu Math TeX Gyre" panose="02000503000000000000" charset="0"/>
                    <a:cs typeface="DejaVu Math TeX Gyre" panose="02000503000000000000" charset="0"/>
                  </a:rPr>
                  <a:t>也是散射声压场</a:t>
                </a:r>
                <a14:m>
                  <m:oMath xmlns:m="http://schemas.openxmlformats.org/officeDocument/2006/math">
                    <m:r>
                      <a:rPr lang="zh-CN" altLang="en-US" sz="2400" i="1">
                        <a:latin typeface="Cambria Math" panose="02040503050406030204" pitchFamily="18" charset="0"/>
                      </a:rPr>
                      <m:t>𝛿</m:t>
                    </m:r>
                    <m:r>
                      <a:rPr lang="en-US" altLang="zh-CN" sz="2400" i="1">
                        <a:latin typeface="Cambria Math" panose="02040503050406030204" pitchFamily="18" charset="0"/>
                      </a:rPr>
                      <m:t>𝑝</m:t>
                    </m:r>
                  </m:oMath>
                </a14:m>
                <a:endParaRPr lang="en-US" altLang="en-US" sz="2400" i="1" dirty="0">
                  <a:latin typeface="DejaVu Math TeX Gyre" panose="02000503000000000000" charset="0"/>
                  <a:cs typeface="DejaVu Math TeX Gyre" panose="02000503000000000000" charset="0"/>
                </a:endParaRPr>
              </a:p>
            </p:txBody>
          </p:sp>
        </mc:Choice>
        <mc:Fallback xmlns="">
          <p:sp>
            <p:nvSpPr>
              <p:cNvPr id="22" name="Text Box 2">
                <a:extLst>
                  <a:ext uri="{FF2B5EF4-FFF2-40B4-BE49-F238E27FC236}">
                    <a16:creationId xmlns:a16="http://schemas.microsoft.com/office/drawing/2014/main" id="{DF93B7F5-762E-44E5-BA49-EE130ABB234C}"/>
                  </a:ext>
                </a:extLst>
              </p:cNvPr>
              <p:cNvSpPr txBox="1">
                <a:spLocks noRot="1" noChangeAspect="1" noMove="1" noResize="1" noEditPoints="1" noAdjustHandles="1" noChangeArrowheads="1" noChangeShapeType="1" noTextEdit="1"/>
              </p:cNvSpPr>
              <p:nvPr/>
            </p:nvSpPr>
            <p:spPr>
              <a:xfrm>
                <a:off x="2175066" y="2320093"/>
                <a:ext cx="7322646" cy="461665"/>
              </a:xfrm>
              <a:prstGeom prst="rect">
                <a:avLst/>
              </a:prstGeom>
              <a:blipFill>
                <a:blip r:embed="rId4"/>
                <a:stretch>
                  <a:fillRect l="-1332" t="-16000" b="-25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Text Box 2">
                <a:extLst>
                  <a:ext uri="{FF2B5EF4-FFF2-40B4-BE49-F238E27FC236}">
                    <a16:creationId xmlns:a16="http://schemas.microsoft.com/office/drawing/2014/main" id="{3B51044E-D1EB-4535-8B08-2AEC61E4325B}"/>
                  </a:ext>
                </a:extLst>
              </p:cNvPr>
              <p:cNvSpPr txBox="1"/>
              <p:nvPr/>
            </p:nvSpPr>
            <p:spPr>
              <a:xfrm>
                <a:off x="2226478" y="3037345"/>
                <a:ext cx="3051861" cy="396775"/>
              </a:xfrm>
              <a:prstGeom prst="rect">
                <a:avLst/>
              </a:prstGeom>
              <a:noFill/>
            </p:spPr>
            <p:txBody>
              <a:bodyPr wrap="none" rtlCol="0" anchor="t">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cs typeface="DejaVu Math TeX Gyre" panose="02000503000000000000" charset="0"/>
                            </a:rPr>
                          </m:ctrlPr>
                        </m:sSubPr>
                        <m:e>
                          <m:r>
                            <a:rPr lang="en-US" altLang="zh-CN" b="0" i="1" smtClean="0">
                              <a:latin typeface="Cambria Math" panose="02040503050406030204" pitchFamily="18" charset="0"/>
                            </a:rPr>
                            <m:t>𝑝</m:t>
                          </m:r>
                        </m:e>
                        <m:sub>
                          <m:r>
                            <a:rPr lang="en-US" i="1">
                              <a:latin typeface="Cambria Math" panose="02040503050406030204" pitchFamily="18" charset="0"/>
                              <a:cs typeface="DejaVu Math TeX Gyre" panose="02000503000000000000" charset="0"/>
                            </a:rPr>
                            <m:t>𝑥𝑥</m:t>
                          </m:r>
                        </m:sub>
                      </m:sSub>
                      <m:r>
                        <a:rPr lang="en-US" i="1">
                          <a:latin typeface="Cambria Math" panose="02040503050406030204" pitchFamily="18" charset="0"/>
                          <a:cs typeface="DejaVu Math TeX Gyre" panose="02000503000000000000" charset="0"/>
                        </a:rPr>
                        <m:t>+</m:t>
                      </m:r>
                      <m:sSub>
                        <m:sSubPr>
                          <m:ctrlPr>
                            <a:rPr lang="en-US" i="1">
                              <a:latin typeface="Cambria Math" panose="02040503050406030204" pitchFamily="18" charset="0"/>
                              <a:cs typeface="DejaVu Math TeX Gyre" panose="02000503000000000000" charset="0"/>
                            </a:rPr>
                          </m:ctrlPr>
                        </m:sSubPr>
                        <m:e>
                          <m:r>
                            <a:rPr lang="en-US" b="0" i="1" smtClean="0">
                              <a:latin typeface="Cambria Math" panose="02040503050406030204" pitchFamily="18" charset="0"/>
                              <a:cs typeface="DejaVu Math TeX Gyre" panose="02000503000000000000" charset="0"/>
                            </a:rPr>
                            <m:t>𝑝</m:t>
                          </m:r>
                        </m:e>
                        <m:sub>
                          <m:r>
                            <a:rPr lang="en-US" i="1">
                              <a:latin typeface="Cambria Math" panose="02040503050406030204" pitchFamily="18" charset="0"/>
                              <a:cs typeface="DejaVu Math TeX Gyre" panose="02000503000000000000" charset="0"/>
                            </a:rPr>
                            <m:t>𝑦𝑦</m:t>
                          </m:r>
                        </m:sub>
                      </m:sSub>
                      <m:r>
                        <a:rPr lang="en-US" b="0" i="1" smtClean="0">
                          <a:latin typeface="Cambria Math" panose="02040503050406030204" pitchFamily="18" charset="0"/>
                          <a:cs typeface="DejaVu Math TeX Gyre" panose="02000503000000000000"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𝑘</m:t>
                          </m:r>
                        </m:e>
                        <m:sup>
                          <m:r>
                            <a:rPr lang="en-US" altLang="zh-CN" b="0" i="1" smtClean="0">
                              <a:latin typeface="Cambria Math" panose="02040503050406030204" pitchFamily="18" charset="0"/>
                            </a:rPr>
                            <m:t>2</m:t>
                          </m:r>
                        </m:sup>
                      </m:sSup>
                      <m:r>
                        <a:rPr lang="en-US" altLang="zh-CN" b="0" i="1" smtClean="0">
                          <a:latin typeface="Cambria Math" panose="02040503050406030204" pitchFamily="18" charset="0"/>
                        </a:rPr>
                        <m:t>𝑝</m:t>
                      </m:r>
                      <m:r>
                        <a:rPr lang="en-US" i="1">
                          <a:latin typeface="Cambria Math" panose="02040503050406030204" pitchFamily="18" charset="0"/>
                          <a:cs typeface="DejaVu Math TeX Gyre" panose="02000503000000000000" charset="0"/>
                        </a:rPr>
                        <m:t>=</m:t>
                      </m:r>
                      <m:r>
                        <a:rPr lang="zh-CN" altLang="en-US" i="1">
                          <a:latin typeface="Cambria Math" panose="02040503050406030204" pitchFamily="18" charset="0"/>
                        </a:rPr>
                        <m:t>𝛿</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𝑟</m:t>
                          </m:r>
                          <m:r>
                            <a:rPr lang="en-US" altLang="zh-CN" b="0" i="1" smtClean="0">
                              <a:latin typeface="Cambria Math" panose="02040503050406030204" pitchFamily="18" charset="0"/>
                            </a:rPr>
                            <m:t>−</m:t>
                          </m:r>
                          <m:r>
                            <a:rPr lang="en-US" altLang="zh-CN" b="0" i="1" smtClean="0">
                              <a:latin typeface="Cambria Math" panose="02040503050406030204" pitchFamily="18" charset="0"/>
                            </a:rPr>
                            <m:t>𝑟</m:t>
                          </m:r>
                        </m:e>
                        <m:sub>
                          <m:r>
                            <a:rPr lang="en-US" altLang="zh-CN" b="0" i="1" smtClean="0">
                              <a:latin typeface="Cambria Math" panose="02040503050406030204" pitchFamily="18" charset="0"/>
                            </a:rPr>
                            <m:t>0</m:t>
                          </m:r>
                        </m:sub>
                      </m:sSub>
                      <m:r>
                        <a:rPr lang="en-US" altLang="zh-CN" b="0" i="1" smtClean="0">
                          <a:latin typeface="Cambria Math" panose="02040503050406030204" pitchFamily="18" charset="0"/>
                        </a:rPr>
                        <m:t>)</m:t>
                      </m:r>
                    </m:oMath>
                  </m:oMathPara>
                </a14:m>
                <a:endParaRPr lang="en-US" altLang="en-US" i="1" dirty="0">
                  <a:latin typeface="DejaVu Math TeX Gyre" panose="02000503000000000000" charset="0"/>
                  <a:cs typeface="DejaVu Math TeX Gyre" panose="02000503000000000000" charset="0"/>
                </a:endParaRPr>
              </a:p>
            </p:txBody>
          </p:sp>
        </mc:Choice>
        <mc:Fallback xmlns="">
          <p:sp>
            <p:nvSpPr>
              <p:cNvPr id="23" name="Text Box 2">
                <a:extLst>
                  <a:ext uri="{FF2B5EF4-FFF2-40B4-BE49-F238E27FC236}">
                    <a16:creationId xmlns:a16="http://schemas.microsoft.com/office/drawing/2014/main" id="{3B51044E-D1EB-4535-8B08-2AEC61E4325B}"/>
                  </a:ext>
                </a:extLst>
              </p:cNvPr>
              <p:cNvSpPr txBox="1">
                <a:spLocks noRot="1" noChangeAspect="1" noMove="1" noResize="1" noEditPoints="1" noAdjustHandles="1" noChangeArrowheads="1" noChangeShapeType="1" noTextEdit="1"/>
              </p:cNvSpPr>
              <p:nvPr/>
            </p:nvSpPr>
            <p:spPr>
              <a:xfrm>
                <a:off x="2226478" y="3037345"/>
                <a:ext cx="3051861" cy="396775"/>
              </a:xfrm>
              <a:prstGeom prst="rect">
                <a:avLst/>
              </a:prstGeom>
              <a:blipFill>
                <a:blip r:embed="rId5"/>
                <a:stretch>
                  <a:fillRect b="-923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Text Box 2">
                <a:extLst>
                  <a:ext uri="{FF2B5EF4-FFF2-40B4-BE49-F238E27FC236}">
                    <a16:creationId xmlns:a16="http://schemas.microsoft.com/office/drawing/2014/main" id="{5E276E93-30D4-428F-9DD8-B3F40765D4F9}"/>
                  </a:ext>
                </a:extLst>
              </p:cNvPr>
              <p:cNvSpPr txBox="1"/>
              <p:nvPr/>
            </p:nvSpPr>
            <p:spPr>
              <a:xfrm>
                <a:off x="2147482" y="3610012"/>
                <a:ext cx="3280706" cy="414281"/>
              </a:xfrm>
              <a:prstGeom prst="rect">
                <a:avLst/>
              </a:prstGeom>
              <a:noFill/>
            </p:spPr>
            <p:txBody>
              <a:bodyPr wrap="none" rtlCol="0" anchor="t">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cs typeface="DejaVu Math TeX Gyre" panose="02000503000000000000" charset="0"/>
                            </a:rPr>
                          </m:ctrlPr>
                        </m:sSubPr>
                        <m:e>
                          <m:r>
                            <a:rPr lang="en-US" b="0" i="1" smtClean="0">
                              <a:latin typeface="Cambria Math" panose="02040503050406030204" pitchFamily="18" charset="0"/>
                              <a:cs typeface="DejaVu Math TeX Gyre" panose="02000503000000000000" charset="0"/>
                            </a:rPr>
                            <m:t>𝐺</m:t>
                          </m:r>
                        </m:e>
                        <m:sub>
                          <m:r>
                            <a:rPr lang="en-US" i="1">
                              <a:latin typeface="Cambria Math" panose="02040503050406030204" pitchFamily="18" charset="0"/>
                              <a:cs typeface="DejaVu Math TeX Gyre" panose="02000503000000000000" charset="0"/>
                            </a:rPr>
                            <m:t>𝑥𝑥</m:t>
                          </m:r>
                        </m:sub>
                      </m:sSub>
                      <m:r>
                        <a:rPr lang="en-US" i="1">
                          <a:latin typeface="Cambria Math" panose="02040503050406030204" pitchFamily="18" charset="0"/>
                          <a:cs typeface="DejaVu Math TeX Gyre" panose="02000503000000000000" charset="0"/>
                        </a:rPr>
                        <m:t>+</m:t>
                      </m:r>
                      <m:sSub>
                        <m:sSubPr>
                          <m:ctrlPr>
                            <a:rPr lang="en-US" i="1">
                              <a:latin typeface="Cambria Math" panose="02040503050406030204" pitchFamily="18" charset="0"/>
                              <a:cs typeface="DejaVu Math TeX Gyre" panose="02000503000000000000" charset="0"/>
                            </a:rPr>
                          </m:ctrlPr>
                        </m:sSubPr>
                        <m:e>
                          <m:r>
                            <a:rPr lang="en-US" b="0" i="1" smtClean="0">
                              <a:latin typeface="Cambria Math" panose="02040503050406030204" pitchFamily="18" charset="0"/>
                              <a:cs typeface="DejaVu Math TeX Gyre" panose="02000503000000000000" charset="0"/>
                            </a:rPr>
                            <m:t>𝐺</m:t>
                          </m:r>
                        </m:e>
                        <m:sub>
                          <m:r>
                            <a:rPr lang="en-US" i="1">
                              <a:latin typeface="Cambria Math" panose="02040503050406030204" pitchFamily="18" charset="0"/>
                              <a:cs typeface="DejaVu Math TeX Gyre" panose="02000503000000000000" charset="0"/>
                            </a:rPr>
                            <m:t>𝑦𝑦</m:t>
                          </m:r>
                        </m:sub>
                      </m:sSub>
                      <m:r>
                        <a:rPr lang="en-US" b="0" i="1" smtClean="0">
                          <a:latin typeface="Cambria Math" panose="02040503050406030204" pitchFamily="18" charset="0"/>
                          <a:cs typeface="DejaVu Math TeX Gyre" panose="02000503000000000000" charset="0"/>
                        </a:rPr>
                        <m:t>+</m:t>
                      </m:r>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𝑘</m:t>
                          </m:r>
                        </m:e>
                        <m:sub>
                          <m:r>
                            <a:rPr lang="en-US" altLang="zh-CN" i="1">
                              <a:latin typeface="Cambria Math" panose="02040503050406030204" pitchFamily="18" charset="0"/>
                            </a:rPr>
                            <m:t>𝑟𝑒𝑓</m:t>
                          </m:r>
                        </m:sub>
                        <m:sup>
                          <m:r>
                            <a:rPr lang="en-US" altLang="zh-CN" i="1">
                              <a:latin typeface="Cambria Math" panose="02040503050406030204" pitchFamily="18" charset="0"/>
                            </a:rPr>
                            <m:t>2</m:t>
                          </m:r>
                        </m:sup>
                      </m:sSubSup>
                      <m:r>
                        <a:rPr lang="en-US" altLang="zh-CN" b="0" i="1" smtClean="0">
                          <a:latin typeface="Cambria Math" panose="02040503050406030204" pitchFamily="18" charset="0"/>
                        </a:rPr>
                        <m:t>𝐺</m:t>
                      </m:r>
                      <m:r>
                        <a:rPr lang="en-US" i="1">
                          <a:latin typeface="Cambria Math" panose="02040503050406030204" pitchFamily="18" charset="0"/>
                          <a:cs typeface="DejaVu Math TeX Gyre" panose="02000503000000000000" charset="0"/>
                        </a:rPr>
                        <m:t>=</m:t>
                      </m:r>
                      <m:r>
                        <a:rPr lang="zh-CN" altLang="en-US" i="1">
                          <a:latin typeface="Cambria Math" panose="02040503050406030204" pitchFamily="18" charset="0"/>
                        </a:rPr>
                        <m:t>𝛿</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𝑟</m:t>
                          </m:r>
                          <m:r>
                            <a:rPr lang="en-US" altLang="zh-CN" i="1">
                              <a:latin typeface="Cambria Math" panose="02040503050406030204" pitchFamily="18" charset="0"/>
                            </a:rPr>
                            <m:t>−</m:t>
                          </m:r>
                          <m:r>
                            <a:rPr lang="en-US" altLang="zh-CN" i="1">
                              <a:latin typeface="Cambria Math" panose="02040503050406030204" pitchFamily="18" charset="0"/>
                            </a:rPr>
                            <m:t>𝑟</m:t>
                          </m:r>
                        </m:e>
                        <m:sub>
                          <m:r>
                            <a:rPr lang="en-US" altLang="zh-CN" i="1">
                              <a:latin typeface="Cambria Math" panose="02040503050406030204" pitchFamily="18" charset="0"/>
                            </a:rPr>
                            <m:t>0</m:t>
                          </m:r>
                        </m:sub>
                      </m:sSub>
                      <m:r>
                        <a:rPr lang="en-US" altLang="zh-CN" i="1">
                          <a:latin typeface="Cambria Math" panose="02040503050406030204" pitchFamily="18" charset="0"/>
                        </a:rPr>
                        <m:t>)</m:t>
                      </m:r>
                    </m:oMath>
                  </m:oMathPara>
                </a14:m>
                <a:endParaRPr lang="en-US" altLang="en-US" i="1" dirty="0">
                  <a:latin typeface="DejaVu Math TeX Gyre" panose="02000503000000000000" charset="0"/>
                  <a:cs typeface="DejaVu Math TeX Gyre" panose="02000503000000000000" charset="0"/>
                </a:endParaRPr>
              </a:p>
            </p:txBody>
          </p:sp>
        </mc:Choice>
        <mc:Fallback xmlns="">
          <p:sp>
            <p:nvSpPr>
              <p:cNvPr id="24" name="Text Box 2">
                <a:extLst>
                  <a:ext uri="{FF2B5EF4-FFF2-40B4-BE49-F238E27FC236}">
                    <a16:creationId xmlns:a16="http://schemas.microsoft.com/office/drawing/2014/main" id="{5E276E93-30D4-428F-9DD8-B3F40765D4F9}"/>
                  </a:ext>
                </a:extLst>
              </p:cNvPr>
              <p:cNvSpPr txBox="1">
                <a:spLocks noRot="1" noChangeAspect="1" noMove="1" noResize="1" noEditPoints="1" noAdjustHandles="1" noChangeArrowheads="1" noChangeShapeType="1" noTextEdit="1"/>
              </p:cNvSpPr>
              <p:nvPr/>
            </p:nvSpPr>
            <p:spPr>
              <a:xfrm>
                <a:off x="2147482" y="3610012"/>
                <a:ext cx="3280706" cy="414281"/>
              </a:xfrm>
              <a:prstGeom prst="rect">
                <a:avLst/>
              </a:prstGeom>
              <a:blipFill>
                <a:blip r:embed="rId6"/>
                <a:stretch>
                  <a:fillRect b="-10294"/>
                </a:stretch>
              </a:blipFill>
            </p:spPr>
            <p:txBody>
              <a:bodyPr/>
              <a:lstStyle/>
              <a:p>
                <a:r>
                  <a:rPr lang="zh-CN" altLang="en-US">
                    <a:noFill/>
                  </a:rPr>
                  <a:t> </a:t>
                </a:r>
              </a:p>
            </p:txBody>
          </p:sp>
        </mc:Fallback>
      </mc:AlternateContent>
      <p:sp>
        <p:nvSpPr>
          <p:cNvPr id="25" name="Text Box 3">
            <a:extLst>
              <a:ext uri="{FF2B5EF4-FFF2-40B4-BE49-F238E27FC236}">
                <a16:creationId xmlns:a16="http://schemas.microsoft.com/office/drawing/2014/main" id="{72B81E18-873B-4951-A7E8-9DDB4DC74AEB}"/>
              </a:ext>
            </a:extLst>
          </p:cNvPr>
          <p:cNvSpPr txBox="1"/>
          <p:nvPr/>
        </p:nvSpPr>
        <p:spPr>
          <a:xfrm>
            <a:off x="328121" y="3496860"/>
            <a:ext cx="1442842" cy="460375"/>
          </a:xfrm>
          <a:prstGeom prst="rect">
            <a:avLst/>
          </a:prstGeom>
          <a:noFill/>
        </p:spPr>
        <p:txBody>
          <a:bodyPr wrap="square" rtlCol="0">
            <a:spAutoFit/>
          </a:bodyPr>
          <a:lstStyle/>
          <a:p>
            <a:r>
              <a:rPr lang="zh-CN" altLang="en-US" sz="2400" dirty="0"/>
              <a:t>背景场：</a:t>
            </a:r>
          </a:p>
        </p:txBody>
      </p:sp>
      <p:sp>
        <p:nvSpPr>
          <p:cNvPr id="26" name="Text Box 3">
            <a:extLst>
              <a:ext uri="{FF2B5EF4-FFF2-40B4-BE49-F238E27FC236}">
                <a16:creationId xmlns:a16="http://schemas.microsoft.com/office/drawing/2014/main" id="{D01DB1D5-5FC6-4F6E-AAE2-2F0EC0B7D020}"/>
              </a:ext>
            </a:extLst>
          </p:cNvPr>
          <p:cNvSpPr txBox="1"/>
          <p:nvPr/>
        </p:nvSpPr>
        <p:spPr>
          <a:xfrm>
            <a:off x="187838" y="2985116"/>
            <a:ext cx="1762882" cy="461665"/>
          </a:xfrm>
          <a:prstGeom prst="rect">
            <a:avLst/>
          </a:prstGeom>
          <a:noFill/>
        </p:spPr>
        <p:txBody>
          <a:bodyPr wrap="square" rtlCol="0">
            <a:spAutoFit/>
          </a:bodyPr>
          <a:lstStyle/>
          <a:p>
            <a:r>
              <a:rPr lang="zh-CN" altLang="en-US" sz="2400" dirty="0"/>
              <a:t>实际声压场：</a:t>
            </a:r>
          </a:p>
        </p:txBody>
      </p:sp>
      <mc:AlternateContent xmlns:mc="http://schemas.openxmlformats.org/markup-compatibility/2006" xmlns:a14="http://schemas.microsoft.com/office/drawing/2010/main">
        <mc:Choice Requires="a14">
          <p:sp>
            <p:nvSpPr>
              <p:cNvPr id="27" name="文本框 26">
                <a:extLst>
                  <a:ext uri="{FF2B5EF4-FFF2-40B4-BE49-F238E27FC236}">
                    <a16:creationId xmlns:a16="http://schemas.microsoft.com/office/drawing/2014/main" id="{3E0E135B-9A93-47C6-8E66-7166017ED9F3}"/>
                  </a:ext>
                </a:extLst>
              </p:cNvPr>
              <p:cNvSpPr txBox="1"/>
              <p:nvPr/>
            </p:nvSpPr>
            <p:spPr>
              <a:xfrm>
                <a:off x="1272928" y="4208775"/>
                <a:ext cx="7657712" cy="41428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1800" i="1" smtClean="0">
                              <a:latin typeface="Cambria Math" panose="02040503050406030204" pitchFamily="18" charset="0"/>
                              <a:cs typeface="DejaVu Math TeX Gyre" panose="02000503000000000000" charset="0"/>
                            </a:rPr>
                          </m:ctrlPr>
                        </m:sSubPr>
                        <m:e>
                          <m:r>
                            <a:rPr lang="en-US" altLang="zh-CN" sz="1800" b="0" i="1" smtClean="0">
                              <a:latin typeface="Cambria Math" panose="02040503050406030204" pitchFamily="18" charset="0"/>
                              <a:cs typeface="DejaVu Math TeX Gyre" panose="02000503000000000000" charset="0"/>
                            </a:rPr>
                            <m:t>(</m:t>
                          </m:r>
                          <m:r>
                            <a:rPr lang="zh-CN" altLang="en-US" sz="1800" i="1" smtClean="0">
                              <a:latin typeface="Cambria Math" panose="02040503050406030204" pitchFamily="18" charset="0"/>
                            </a:rPr>
                            <m:t>𝛿</m:t>
                          </m:r>
                          <m:r>
                            <a:rPr lang="en-US" altLang="zh-CN" sz="1800" b="0" i="1" smtClean="0">
                              <a:latin typeface="Cambria Math" panose="02040503050406030204" pitchFamily="18" charset="0"/>
                            </a:rPr>
                            <m:t>𝑝</m:t>
                          </m:r>
                          <m:r>
                            <a:rPr lang="en-US" altLang="zh-CN" sz="1800" b="0" i="1" smtClean="0">
                              <a:latin typeface="Cambria Math" panose="02040503050406030204" pitchFamily="18" charset="0"/>
                            </a:rPr>
                            <m:t>+</m:t>
                          </m:r>
                          <m:r>
                            <a:rPr lang="en-US" altLang="zh-CN" sz="1800" b="0" i="1" smtClean="0">
                              <a:latin typeface="Cambria Math" panose="02040503050406030204" pitchFamily="18" charset="0"/>
                            </a:rPr>
                            <m:t>𝐺</m:t>
                          </m:r>
                          <m:r>
                            <a:rPr lang="en-US" altLang="zh-CN" sz="1800" b="0" i="1" smtClean="0">
                              <a:latin typeface="Cambria Math" panose="02040503050406030204" pitchFamily="18" charset="0"/>
                            </a:rPr>
                            <m:t>)</m:t>
                          </m:r>
                        </m:e>
                        <m:sub>
                          <m:r>
                            <a:rPr lang="en-US" altLang="zh-CN" sz="1800" i="1">
                              <a:latin typeface="Cambria Math" panose="02040503050406030204" pitchFamily="18" charset="0"/>
                              <a:cs typeface="DejaVu Math TeX Gyre" panose="02000503000000000000" charset="0"/>
                            </a:rPr>
                            <m:t>𝑥𝑥</m:t>
                          </m:r>
                        </m:sub>
                      </m:sSub>
                      <m:r>
                        <a:rPr lang="en-US" altLang="zh-CN" sz="1800" i="1">
                          <a:latin typeface="Cambria Math" panose="02040503050406030204" pitchFamily="18" charset="0"/>
                          <a:cs typeface="DejaVu Math TeX Gyre" panose="02000503000000000000" charset="0"/>
                        </a:rPr>
                        <m:t>+</m:t>
                      </m:r>
                      <m:r>
                        <a:rPr lang="en-US" altLang="zh-CN" sz="1800" b="0" i="1" smtClean="0">
                          <a:latin typeface="Cambria Math" panose="02040503050406030204" pitchFamily="18" charset="0"/>
                          <a:cs typeface="DejaVu Math TeX Gyre" panose="02000503000000000000" charset="0"/>
                        </a:rPr>
                        <m:t>(</m:t>
                      </m:r>
                      <m:r>
                        <a:rPr lang="zh-CN" altLang="en-US" sz="1800" i="1" smtClean="0">
                          <a:latin typeface="Cambria Math" panose="02040503050406030204" pitchFamily="18" charset="0"/>
                        </a:rPr>
                        <m:t>𝛿</m:t>
                      </m:r>
                      <m:sSub>
                        <m:sSubPr>
                          <m:ctrlPr>
                            <a:rPr lang="en-US" altLang="zh-CN" sz="1800" i="1">
                              <a:latin typeface="Cambria Math" panose="02040503050406030204" pitchFamily="18" charset="0"/>
                              <a:cs typeface="DejaVu Math TeX Gyre" panose="02000503000000000000" charset="0"/>
                            </a:rPr>
                          </m:ctrlPr>
                        </m:sSubPr>
                        <m:e>
                          <m:r>
                            <a:rPr lang="en-US" altLang="zh-CN" sz="1800" b="0" i="1" smtClean="0">
                              <a:latin typeface="Cambria Math" panose="02040503050406030204" pitchFamily="18" charset="0"/>
                              <a:cs typeface="DejaVu Math TeX Gyre" panose="02000503000000000000" charset="0"/>
                            </a:rPr>
                            <m:t>𝑝</m:t>
                          </m:r>
                          <m:r>
                            <a:rPr lang="en-US" altLang="zh-CN" sz="1800" b="0" i="1" smtClean="0">
                              <a:latin typeface="Cambria Math" panose="02040503050406030204" pitchFamily="18" charset="0"/>
                              <a:cs typeface="DejaVu Math TeX Gyre" panose="02000503000000000000" charset="0"/>
                            </a:rPr>
                            <m:t>+</m:t>
                          </m:r>
                          <m:r>
                            <a:rPr lang="en-US" altLang="zh-CN" sz="1800" b="0" i="1" smtClean="0">
                              <a:latin typeface="Cambria Math" panose="02040503050406030204" pitchFamily="18" charset="0"/>
                              <a:cs typeface="DejaVu Math TeX Gyre" panose="02000503000000000000" charset="0"/>
                            </a:rPr>
                            <m:t>𝐺</m:t>
                          </m:r>
                          <m:r>
                            <a:rPr lang="en-US" altLang="zh-CN" sz="1800" b="0" i="1" smtClean="0">
                              <a:latin typeface="Cambria Math" panose="02040503050406030204" pitchFamily="18" charset="0"/>
                              <a:cs typeface="DejaVu Math TeX Gyre" panose="02000503000000000000" charset="0"/>
                            </a:rPr>
                            <m:t>)</m:t>
                          </m:r>
                        </m:e>
                        <m:sub>
                          <m:r>
                            <a:rPr lang="en-US" altLang="zh-CN" sz="1800" i="1">
                              <a:latin typeface="Cambria Math" panose="02040503050406030204" pitchFamily="18" charset="0"/>
                              <a:cs typeface="DejaVu Math TeX Gyre" panose="02000503000000000000" charset="0"/>
                            </a:rPr>
                            <m:t>𝑦𝑦</m:t>
                          </m:r>
                        </m:sub>
                      </m:sSub>
                      <m:r>
                        <a:rPr lang="en-US" altLang="zh-CN" sz="1800" b="0" i="1" smtClean="0">
                          <a:latin typeface="Cambria Math" panose="02040503050406030204" pitchFamily="18" charset="0"/>
                          <a:cs typeface="DejaVu Math TeX Gyre" panose="02000503000000000000" charset="0"/>
                        </a:rPr>
                        <m:t>+</m:t>
                      </m:r>
                      <m:sSup>
                        <m:sSupPr>
                          <m:ctrlPr>
                            <a:rPr lang="en-US" altLang="zh-CN" sz="1800" b="0" i="1" smtClean="0">
                              <a:latin typeface="Cambria Math" panose="02040503050406030204" pitchFamily="18" charset="0"/>
                            </a:rPr>
                          </m:ctrlPr>
                        </m:sSupPr>
                        <m:e>
                          <m:r>
                            <a:rPr lang="en-US" altLang="zh-CN" sz="1800" b="0" i="1" smtClean="0">
                              <a:latin typeface="Cambria Math" panose="02040503050406030204" pitchFamily="18" charset="0"/>
                            </a:rPr>
                            <m:t>𝑘</m:t>
                          </m:r>
                        </m:e>
                        <m:sup>
                          <m:r>
                            <a:rPr lang="en-US" altLang="zh-CN" sz="1800" b="0" i="1" smtClean="0">
                              <a:latin typeface="Cambria Math" panose="02040503050406030204" pitchFamily="18" charset="0"/>
                            </a:rPr>
                            <m:t>2</m:t>
                          </m:r>
                        </m:sup>
                      </m:sSup>
                      <m:d>
                        <m:dPr>
                          <m:ctrlPr>
                            <a:rPr lang="en-US" altLang="zh-CN" sz="1800" b="0" i="1" smtClean="0">
                              <a:latin typeface="Cambria Math" panose="02040503050406030204" pitchFamily="18" charset="0"/>
                            </a:rPr>
                          </m:ctrlPr>
                        </m:dPr>
                        <m:e>
                          <m:r>
                            <a:rPr lang="zh-CN" altLang="en-US" i="1">
                              <a:latin typeface="Cambria Math" panose="02040503050406030204" pitchFamily="18" charset="0"/>
                            </a:rPr>
                            <m:t>𝛿</m:t>
                          </m:r>
                          <m:r>
                            <a:rPr lang="en-US" altLang="zh-CN" sz="1800" b="0" i="1" smtClean="0">
                              <a:latin typeface="Cambria Math" panose="02040503050406030204" pitchFamily="18" charset="0"/>
                            </a:rPr>
                            <m:t>𝑝</m:t>
                          </m:r>
                          <m:r>
                            <a:rPr lang="en-US" altLang="zh-CN" sz="1800" b="0" i="1" smtClean="0">
                              <a:latin typeface="Cambria Math" panose="02040503050406030204" pitchFamily="18" charset="0"/>
                            </a:rPr>
                            <m:t>+</m:t>
                          </m:r>
                          <m:r>
                            <a:rPr lang="en-US" altLang="zh-CN" sz="1800" b="0" i="1" smtClean="0">
                              <a:latin typeface="Cambria Math" panose="02040503050406030204" pitchFamily="18" charset="0"/>
                            </a:rPr>
                            <m:t>𝐺</m:t>
                          </m:r>
                        </m:e>
                      </m:d>
                      <m:r>
                        <a:rPr lang="en-US" altLang="zh-CN" sz="1800" b="0" i="1" smtClean="0">
                          <a:latin typeface="Cambria Math" panose="02040503050406030204" pitchFamily="18" charset="0"/>
                        </a:rPr>
                        <m:t>=</m:t>
                      </m:r>
                      <m:sSub>
                        <m:sSubPr>
                          <m:ctrlPr>
                            <a:rPr lang="en-US" altLang="zh-CN" i="1">
                              <a:latin typeface="Cambria Math" panose="02040503050406030204" pitchFamily="18" charset="0"/>
                              <a:cs typeface="DejaVu Math TeX Gyre" panose="02000503000000000000" charset="0"/>
                            </a:rPr>
                          </m:ctrlPr>
                        </m:sSubPr>
                        <m:e>
                          <m:r>
                            <a:rPr lang="en-US" altLang="zh-CN" i="1">
                              <a:latin typeface="Cambria Math" panose="02040503050406030204" pitchFamily="18" charset="0"/>
                              <a:cs typeface="DejaVu Math TeX Gyre" panose="02000503000000000000" charset="0"/>
                            </a:rPr>
                            <m:t>𝐺</m:t>
                          </m:r>
                        </m:e>
                        <m:sub>
                          <m:r>
                            <a:rPr lang="en-US" altLang="zh-CN" i="1">
                              <a:latin typeface="Cambria Math" panose="02040503050406030204" pitchFamily="18" charset="0"/>
                              <a:cs typeface="DejaVu Math TeX Gyre" panose="02000503000000000000" charset="0"/>
                            </a:rPr>
                            <m:t>𝑥𝑥</m:t>
                          </m:r>
                        </m:sub>
                      </m:sSub>
                      <m:r>
                        <a:rPr lang="en-US" altLang="zh-CN" b="0" i="1" smtClean="0">
                          <a:latin typeface="Cambria Math" panose="02040503050406030204" pitchFamily="18" charset="0"/>
                          <a:cs typeface="DejaVu Math TeX Gyre" panose="02000503000000000000" charset="0"/>
                        </a:rPr>
                        <m:t>+</m:t>
                      </m:r>
                      <m:sSub>
                        <m:sSubPr>
                          <m:ctrlPr>
                            <a:rPr lang="en-US" altLang="zh-CN" i="1">
                              <a:latin typeface="Cambria Math" panose="02040503050406030204" pitchFamily="18" charset="0"/>
                              <a:cs typeface="DejaVu Math TeX Gyre" panose="02000503000000000000" charset="0"/>
                            </a:rPr>
                          </m:ctrlPr>
                        </m:sSubPr>
                        <m:e>
                          <m:r>
                            <a:rPr lang="en-US" altLang="zh-CN" i="1">
                              <a:latin typeface="Cambria Math" panose="02040503050406030204" pitchFamily="18" charset="0"/>
                              <a:cs typeface="DejaVu Math TeX Gyre" panose="02000503000000000000" charset="0"/>
                            </a:rPr>
                            <m:t>𝐺</m:t>
                          </m:r>
                        </m:e>
                        <m:sub>
                          <m:r>
                            <a:rPr lang="en-US" altLang="zh-CN" i="1">
                              <a:latin typeface="Cambria Math" panose="02040503050406030204" pitchFamily="18" charset="0"/>
                              <a:cs typeface="DejaVu Math TeX Gyre" panose="02000503000000000000" charset="0"/>
                            </a:rPr>
                            <m:t>𝑦𝑦</m:t>
                          </m:r>
                        </m:sub>
                      </m:sSub>
                      <m:r>
                        <a:rPr lang="en-US" altLang="zh-CN" b="0" i="1" smtClean="0">
                          <a:latin typeface="Cambria Math" panose="02040503050406030204" pitchFamily="18" charset="0"/>
                          <a:cs typeface="DejaVu Math TeX Gyre" panose="02000503000000000000" charset="0"/>
                        </a:rPr>
                        <m:t>+</m:t>
                      </m:r>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𝑘</m:t>
                          </m:r>
                        </m:e>
                        <m:sub>
                          <m:r>
                            <a:rPr lang="en-US" altLang="zh-CN" i="1">
                              <a:latin typeface="Cambria Math" panose="02040503050406030204" pitchFamily="18" charset="0"/>
                            </a:rPr>
                            <m:t>𝑟𝑒𝑓</m:t>
                          </m:r>
                        </m:sub>
                        <m:sup>
                          <m:r>
                            <a:rPr lang="en-US" altLang="zh-CN" i="1">
                              <a:latin typeface="Cambria Math" panose="02040503050406030204" pitchFamily="18" charset="0"/>
                            </a:rPr>
                            <m:t>2</m:t>
                          </m:r>
                        </m:sup>
                      </m:sSubSup>
                      <m:r>
                        <a:rPr lang="en-US" altLang="zh-CN" i="1">
                          <a:latin typeface="Cambria Math" panose="02040503050406030204" pitchFamily="18" charset="0"/>
                        </a:rPr>
                        <m:t>𝐺</m:t>
                      </m:r>
                      <m:r>
                        <a:rPr lang="en-US" altLang="zh-CN" sz="1800" i="1">
                          <a:latin typeface="Cambria Math" panose="02040503050406030204" pitchFamily="18" charset="0"/>
                          <a:cs typeface="DejaVu Math TeX Gyre" panose="02000503000000000000" charset="0"/>
                        </a:rPr>
                        <m:t>=</m:t>
                      </m:r>
                      <m:r>
                        <a:rPr lang="zh-CN" altLang="en-US" i="1">
                          <a:latin typeface="Cambria Math" panose="02040503050406030204" pitchFamily="18" charset="0"/>
                        </a:rPr>
                        <m:t>𝛿</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𝑟</m:t>
                          </m:r>
                          <m:r>
                            <a:rPr lang="en-US" altLang="zh-CN" i="1">
                              <a:latin typeface="Cambria Math" panose="02040503050406030204" pitchFamily="18" charset="0"/>
                            </a:rPr>
                            <m:t>−</m:t>
                          </m:r>
                          <m:r>
                            <a:rPr lang="en-US" altLang="zh-CN" i="1">
                              <a:latin typeface="Cambria Math" panose="02040503050406030204" pitchFamily="18" charset="0"/>
                            </a:rPr>
                            <m:t>𝑟</m:t>
                          </m:r>
                        </m:e>
                        <m:sub>
                          <m:r>
                            <a:rPr lang="en-US" altLang="zh-CN" i="1">
                              <a:latin typeface="Cambria Math" panose="02040503050406030204" pitchFamily="18" charset="0"/>
                            </a:rPr>
                            <m:t>0</m:t>
                          </m:r>
                        </m:sub>
                      </m:sSub>
                      <m:r>
                        <a:rPr lang="en-US" altLang="zh-CN" i="1">
                          <a:latin typeface="Cambria Math" panose="02040503050406030204" pitchFamily="18" charset="0"/>
                        </a:rPr>
                        <m:t>)</m:t>
                      </m:r>
                    </m:oMath>
                  </m:oMathPara>
                </a14:m>
                <a:endParaRPr lang="zh-CN" altLang="en-US" dirty="0"/>
              </a:p>
            </p:txBody>
          </p:sp>
        </mc:Choice>
        <mc:Fallback xmlns="">
          <p:sp>
            <p:nvSpPr>
              <p:cNvPr id="27" name="文本框 26">
                <a:extLst>
                  <a:ext uri="{FF2B5EF4-FFF2-40B4-BE49-F238E27FC236}">
                    <a16:creationId xmlns:a16="http://schemas.microsoft.com/office/drawing/2014/main" id="{3E0E135B-9A93-47C6-8E66-7166017ED9F3}"/>
                  </a:ext>
                </a:extLst>
              </p:cNvPr>
              <p:cNvSpPr txBox="1">
                <a:spLocks noRot="1" noChangeAspect="1" noMove="1" noResize="1" noEditPoints="1" noAdjustHandles="1" noChangeArrowheads="1" noChangeShapeType="1" noTextEdit="1"/>
              </p:cNvSpPr>
              <p:nvPr/>
            </p:nvSpPr>
            <p:spPr>
              <a:xfrm>
                <a:off x="1272928" y="4208775"/>
                <a:ext cx="7657712" cy="414281"/>
              </a:xfrm>
              <a:prstGeom prst="rect">
                <a:avLst/>
              </a:prstGeom>
              <a:blipFill>
                <a:blip r:embed="rId7"/>
                <a:stretch>
                  <a:fillRect b="-1029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9" name="文本框 28">
                <a:extLst>
                  <a:ext uri="{FF2B5EF4-FFF2-40B4-BE49-F238E27FC236}">
                    <a16:creationId xmlns:a16="http://schemas.microsoft.com/office/drawing/2014/main" id="{7D43FD4D-A118-456E-B6C4-F7ECFD79AA07}"/>
                  </a:ext>
                </a:extLst>
              </p:cNvPr>
              <p:cNvSpPr txBox="1"/>
              <p:nvPr/>
            </p:nvSpPr>
            <p:spPr>
              <a:xfrm>
                <a:off x="861632" y="4623791"/>
                <a:ext cx="7657712" cy="41428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1800" i="1" smtClean="0">
                              <a:latin typeface="Cambria Math" panose="02040503050406030204" pitchFamily="18" charset="0"/>
                              <a:cs typeface="DejaVu Math TeX Gyre" panose="02000503000000000000" charset="0"/>
                            </a:rPr>
                          </m:ctrlPr>
                        </m:sSubPr>
                        <m:e>
                          <m:r>
                            <a:rPr lang="en-US" altLang="zh-CN" sz="1800" b="0" i="1" smtClean="0">
                              <a:latin typeface="Cambria Math" panose="02040503050406030204" pitchFamily="18" charset="0"/>
                              <a:cs typeface="DejaVu Math TeX Gyre" panose="02000503000000000000" charset="0"/>
                            </a:rPr>
                            <m:t>(</m:t>
                          </m:r>
                          <m:r>
                            <a:rPr lang="zh-CN" altLang="en-US" sz="1800" i="1" smtClean="0">
                              <a:latin typeface="Cambria Math" panose="02040503050406030204" pitchFamily="18" charset="0"/>
                            </a:rPr>
                            <m:t>𝛿</m:t>
                          </m:r>
                          <m:r>
                            <a:rPr lang="en-US" altLang="zh-CN" sz="1800" b="0" i="1" smtClean="0">
                              <a:latin typeface="Cambria Math" panose="02040503050406030204" pitchFamily="18" charset="0"/>
                            </a:rPr>
                            <m:t>𝑝</m:t>
                          </m:r>
                          <m:r>
                            <a:rPr lang="en-US" altLang="zh-CN" sz="1800" b="0" i="1" smtClean="0">
                              <a:latin typeface="Cambria Math" panose="02040503050406030204" pitchFamily="18" charset="0"/>
                            </a:rPr>
                            <m:t>+</m:t>
                          </m:r>
                          <m:r>
                            <a:rPr lang="en-US" altLang="zh-CN" sz="1800" b="0" i="1" smtClean="0">
                              <a:latin typeface="Cambria Math" panose="02040503050406030204" pitchFamily="18" charset="0"/>
                            </a:rPr>
                            <m:t>𝐺</m:t>
                          </m:r>
                          <m:r>
                            <a:rPr lang="en-US" altLang="zh-CN" sz="1800" b="0" i="1" smtClean="0">
                              <a:latin typeface="Cambria Math" panose="02040503050406030204" pitchFamily="18" charset="0"/>
                            </a:rPr>
                            <m:t>)</m:t>
                          </m:r>
                        </m:e>
                        <m:sub>
                          <m:r>
                            <a:rPr lang="en-US" altLang="zh-CN" sz="1800" i="1">
                              <a:latin typeface="Cambria Math" panose="02040503050406030204" pitchFamily="18" charset="0"/>
                              <a:cs typeface="DejaVu Math TeX Gyre" panose="02000503000000000000" charset="0"/>
                            </a:rPr>
                            <m:t>𝑥𝑥</m:t>
                          </m:r>
                        </m:sub>
                      </m:sSub>
                      <m:r>
                        <a:rPr lang="en-US" altLang="zh-CN" sz="1800" i="1">
                          <a:latin typeface="Cambria Math" panose="02040503050406030204" pitchFamily="18" charset="0"/>
                          <a:cs typeface="DejaVu Math TeX Gyre" panose="02000503000000000000" charset="0"/>
                        </a:rPr>
                        <m:t>+</m:t>
                      </m:r>
                      <m:r>
                        <a:rPr lang="en-US" altLang="zh-CN" sz="1800" b="0" i="1" smtClean="0">
                          <a:latin typeface="Cambria Math" panose="02040503050406030204" pitchFamily="18" charset="0"/>
                          <a:cs typeface="DejaVu Math TeX Gyre" panose="02000503000000000000" charset="0"/>
                        </a:rPr>
                        <m:t>(</m:t>
                      </m:r>
                      <m:r>
                        <a:rPr lang="zh-CN" altLang="en-US" sz="1800" i="1" smtClean="0">
                          <a:latin typeface="Cambria Math" panose="02040503050406030204" pitchFamily="18" charset="0"/>
                        </a:rPr>
                        <m:t>𝛿</m:t>
                      </m:r>
                      <m:sSub>
                        <m:sSubPr>
                          <m:ctrlPr>
                            <a:rPr lang="en-US" altLang="zh-CN" sz="1800" i="1">
                              <a:latin typeface="Cambria Math" panose="02040503050406030204" pitchFamily="18" charset="0"/>
                              <a:cs typeface="DejaVu Math TeX Gyre" panose="02000503000000000000" charset="0"/>
                            </a:rPr>
                          </m:ctrlPr>
                        </m:sSubPr>
                        <m:e>
                          <m:r>
                            <a:rPr lang="en-US" altLang="zh-CN" sz="1800" b="0" i="1" smtClean="0">
                              <a:latin typeface="Cambria Math" panose="02040503050406030204" pitchFamily="18" charset="0"/>
                              <a:cs typeface="DejaVu Math TeX Gyre" panose="02000503000000000000" charset="0"/>
                            </a:rPr>
                            <m:t>𝑝</m:t>
                          </m:r>
                          <m:r>
                            <a:rPr lang="en-US" altLang="zh-CN" sz="1800" b="0" i="1" smtClean="0">
                              <a:latin typeface="Cambria Math" panose="02040503050406030204" pitchFamily="18" charset="0"/>
                              <a:cs typeface="DejaVu Math TeX Gyre" panose="02000503000000000000" charset="0"/>
                            </a:rPr>
                            <m:t>+</m:t>
                          </m:r>
                          <m:r>
                            <a:rPr lang="en-US" altLang="zh-CN" sz="1800" b="0" i="1" smtClean="0">
                              <a:latin typeface="Cambria Math" panose="02040503050406030204" pitchFamily="18" charset="0"/>
                              <a:cs typeface="DejaVu Math TeX Gyre" panose="02000503000000000000" charset="0"/>
                            </a:rPr>
                            <m:t>𝐺</m:t>
                          </m:r>
                          <m:r>
                            <a:rPr lang="en-US" altLang="zh-CN" sz="1800" b="0" i="1" smtClean="0">
                              <a:latin typeface="Cambria Math" panose="02040503050406030204" pitchFamily="18" charset="0"/>
                              <a:cs typeface="DejaVu Math TeX Gyre" panose="02000503000000000000" charset="0"/>
                            </a:rPr>
                            <m:t>)</m:t>
                          </m:r>
                        </m:e>
                        <m:sub>
                          <m:r>
                            <a:rPr lang="en-US" altLang="zh-CN" sz="1800" i="1">
                              <a:latin typeface="Cambria Math" panose="02040503050406030204" pitchFamily="18" charset="0"/>
                              <a:cs typeface="DejaVu Math TeX Gyre" panose="02000503000000000000" charset="0"/>
                            </a:rPr>
                            <m:t>𝑦𝑦</m:t>
                          </m:r>
                        </m:sub>
                      </m:sSub>
                      <m:r>
                        <a:rPr lang="en-US" altLang="zh-CN" sz="1800" b="0" i="1" smtClean="0">
                          <a:latin typeface="Cambria Math" panose="02040503050406030204" pitchFamily="18" charset="0"/>
                          <a:cs typeface="DejaVu Math TeX Gyre" panose="02000503000000000000" charset="0"/>
                        </a:rPr>
                        <m:t>+</m:t>
                      </m:r>
                      <m:sSup>
                        <m:sSupPr>
                          <m:ctrlPr>
                            <a:rPr lang="en-US" altLang="zh-CN" sz="1800" b="0" i="1" smtClean="0">
                              <a:latin typeface="Cambria Math" panose="02040503050406030204" pitchFamily="18" charset="0"/>
                            </a:rPr>
                          </m:ctrlPr>
                        </m:sSupPr>
                        <m:e>
                          <m:r>
                            <a:rPr lang="en-US" altLang="zh-CN" sz="1800" b="0" i="1" smtClean="0">
                              <a:latin typeface="Cambria Math" panose="02040503050406030204" pitchFamily="18" charset="0"/>
                            </a:rPr>
                            <m:t>𝑘</m:t>
                          </m:r>
                        </m:e>
                        <m:sup>
                          <m:r>
                            <a:rPr lang="en-US" altLang="zh-CN" sz="1800" b="0" i="1" smtClean="0">
                              <a:latin typeface="Cambria Math" panose="02040503050406030204" pitchFamily="18" charset="0"/>
                            </a:rPr>
                            <m:t>2</m:t>
                          </m:r>
                        </m:sup>
                      </m:sSup>
                      <m:d>
                        <m:dPr>
                          <m:ctrlPr>
                            <a:rPr lang="en-US" altLang="zh-CN" sz="1800" b="0" i="1" smtClean="0">
                              <a:latin typeface="Cambria Math" panose="02040503050406030204" pitchFamily="18" charset="0"/>
                            </a:rPr>
                          </m:ctrlPr>
                        </m:dPr>
                        <m:e>
                          <m:r>
                            <a:rPr lang="zh-CN" altLang="en-US" i="1">
                              <a:latin typeface="Cambria Math" panose="02040503050406030204" pitchFamily="18" charset="0"/>
                            </a:rPr>
                            <m:t>𝛿</m:t>
                          </m:r>
                          <m:r>
                            <a:rPr lang="en-US" altLang="zh-CN" sz="1800" b="0" i="1" smtClean="0">
                              <a:latin typeface="Cambria Math" panose="02040503050406030204" pitchFamily="18" charset="0"/>
                            </a:rPr>
                            <m:t>𝑝</m:t>
                          </m:r>
                          <m:r>
                            <a:rPr lang="en-US" altLang="zh-CN" sz="1800" b="0" i="1" smtClean="0">
                              <a:latin typeface="Cambria Math" panose="02040503050406030204" pitchFamily="18" charset="0"/>
                            </a:rPr>
                            <m:t>+</m:t>
                          </m:r>
                          <m:r>
                            <a:rPr lang="en-US" altLang="zh-CN" sz="1800" b="0" i="1" smtClean="0">
                              <a:latin typeface="Cambria Math" panose="02040503050406030204" pitchFamily="18" charset="0"/>
                            </a:rPr>
                            <m:t>𝐺</m:t>
                          </m:r>
                        </m:e>
                      </m:d>
                      <m:r>
                        <a:rPr lang="en-US" altLang="zh-CN" sz="1800" b="0" i="1" smtClean="0">
                          <a:latin typeface="Cambria Math" panose="02040503050406030204" pitchFamily="18" charset="0"/>
                        </a:rPr>
                        <m:t>−</m:t>
                      </m:r>
                      <m:sSub>
                        <m:sSubPr>
                          <m:ctrlPr>
                            <a:rPr lang="en-US" altLang="zh-CN" i="1">
                              <a:latin typeface="Cambria Math" panose="02040503050406030204" pitchFamily="18" charset="0"/>
                              <a:cs typeface="DejaVu Math TeX Gyre" panose="02000503000000000000" charset="0"/>
                            </a:rPr>
                          </m:ctrlPr>
                        </m:sSubPr>
                        <m:e>
                          <m:r>
                            <a:rPr lang="en-US" altLang="zh-CN" i="1">
                              <a:latin typeface="Cambria Math" panose="02040503050406030204" pitchFamily="18" charset="0"/>
                              <a:cs typeface="DejaVu Math TeX Gyre" panose="02000503000000000000" charset="0"/>
                            </a:rPr>
                            <m:t>𝐺</m:t>
                          </m:r>
                        </m:e>
                        <m:sub>
                          <m:r>
                            <a:rPr lang="en-US" altLang="zh-CN" i="1">
                              <a:latin typeface="Cambria Math" panose="02040503050406030204" pitchFamily="18" charset="0"/>
                              <a:cs typeface="DejaVu Math TeX Gyre" panose="02000503000000000000" charset="0"/>
                            </a:rPr>
                            <m:t>𝑥𝑥</m:t>
                          </m:r>
                        </m:sub>
                      </m:sSub>
                      <m:r>
                        <a:rPr lang="en-US" altLang="zh-CN" b="0" i="1" smtClean="0">
                          <a:latin typeface="Cambria Math" panose="02040503050406030204" pitchFamily="18" charset="0"/>
                          <a:cs typeface="DejaVu Math TeX Gyre" panose="02000503000000000000" charset="0"/>
                        </a:rPr>
                        <m:t>−</m:t>
                      </m:r>
                      <m:sSub>
                        <m:sSubPr>
                          <m:ctrlPr>
                            <a:rPr lang="en-US" altLang="zh-CN" i="1">
                              <a:latin typeface="Cambria Math" panose="02040503050406030204" pitchFamily="18" charset="0"/>
                              <a:cs typeface="DejaVu Math TeX Gyre" panose="02000503000000000000" charset="0"/>
                            </a:rPr>
                          </m:ctrlPr>
                        </m:sSubPr>
                        <m:e>
                          <m:r>
                            <a:rPr lang="en-US" altLang="zh-CN" i="1">
                              <a:latin typeface="Cambria Math" panose="02040503050406030204" pitchFamily="18" charset="0"/>
                              <a:cs typeface="DejaVu Math TeX Gyre" panose="02000503000000000000" charset="0"/>
                            </a:rPr>
                            <m:t>𝐺</m:t>
                          </m:r>
                        </m:e>
                        <m:sub>
                          <m:r>
                            <a:rPr lang="en-US" altLang="zh-CN" i="1">
                              <a:latin typeface="Cambria Math" panose="02040503050406030204" pitchFamily="18" charset="0"/>
                              <a:cs typeface="DejaVu Math TeX Gyre" panose="02000503000000000000" charset="0"/>
                            </a:rPr>
                            <m:t>𝑦𝑦</m:t>
                          </m:r>
                        </m:sub>
                      </m:sSub>
                      <m:r>
                        <a:rPr lang="en-US" altLang="zh-CN" b="0" i="1" smtClean="0">
                          <a:latin typeface="Cambria Math" panose="02040503050406030204" pitchFamily="18" charset="0"/>
                          <a:cs typeface="DejaVu Math TeX Gyre" panose="02000503000000000000" charset="0"/>
                        </a:rPr>
                        <m:t>−</m:t>
                      </m:r>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𝑘</m:t>
                          </m:r>
                        </m:e>
                        <m:sub>
                          <m:r>
                            <a:rPr lang="en-US" altLang="zh-CN" i="1">
                              <a:latin typeface="Cambria Math" panose="02040503050406030204" pitchFamily="18" charset="0"/>
                            </a:rPr>
                            <m:t>𝑟𝑒𝑓</m:t>
                          </m:r>
                        </m:sub>
                        <m:sup>
                          <m:r>
                            <a:rPr lang="en-US" altLang="zh-CN" i="1">
                              <a:latin typeface="Cambria Math" panose="02040503050406030204" pitchFamily="18" charset="0"/>
                            </a:rPr>
                            <m:t>2</m:t>
                          </m:r>
                        </m:sup>
                      </m:sSubSup>
                      <m:r>
                        <a:rPr lang="en-US" altLang="zh-CN" i="1">
                          <a:latin typeface="Cambria Math" panose="02040503050406030204" pitchFamily="18" charset="0"/>
                        </a:rPr>
                        <m:t>𝐺</m:t>
                      </m:r>
                      <m:r>
                        <a:rPr lang="en-US" altLang="zh-CN" sz="1800" i="1">
                          <a:latin typeface="Cambria Math" panose="02040503050406030204" pitchFamily="18" charset="0"/>
                          <a:cs typeface="DejaVu Math TeX Gyre" panose="02000503000000000000" charset="0"/>
                        </a:rPr>
                        <m:t>=</m:t>
                      </m:r>
                      <m:r>
                        <a:rPr lang="en-US" altLang="zh-CN" sz="1800" b="0" i="1" smtClean="0">
                          <a:latin typeface="Cambria Math" panose="02040503050406030204" pitchFamily="18" charset="0"/>
                          <a:cs typeface="DejaVu Math TeX Gyre" panose="02000503000000000000" charset="0"/>
                        </a:rPr>
                        <m:t>0</m:t>
                      </m:r>
                    </m:oMath>
                  </m:oMathPara>
                </a14:m>
                <a:endParaRPr lang="zh-CN" altLang="en-US" dirty="0"/>
              </a:p>
            </p:txBody>
          </p:sp>
        </mc:Choice>
        <mc:Fallback xmlns="">
          <p:sp>
            <p:nvSpPr>
              <p:cNvPr id="29" name="文本框 28">
                <a:extLst>
                  <a:ext uri="{FF2B5EF4-FFF2-40B4-BE49-F238E27FC236}">
                    <a16:creationId xmlns:a16="http://schemas.microsoft.com/office/drawing/2014/main" id="{7D43FD4D-A118-456E-B6C4-F7ECFD79AA07}"/>
                  </a:ext>
                </a:extLst>
              </p:cNvPr>
              <p:cNvSpPr txBox="1">
                <a:spLocks noRot="1" noChangeAspect="1" noMove="1" noResize="1" noEditPoints="1" noAdjustHandles="1" noChangeArrowheads="1" noChangeShapeType="1" noTextEdit="1"/>
              </p:cNvSpPr>
              <p:nvPr/>
            </p:nvSpPr>
            <p:spPr>
              <a:xfrm>
                <a:off x="861632" y="4623791"/>
                <a:ext cx="7657712" cy="414281"/>
              </a:xfrm>
              <a:prstGeom prst="rect">
                <a:avLst/>
              </a:prstGeom>
              <a:blipFill>
                <a:blip r:embed="rId8"/>
                <a:stretch>
                  <a:fillRect b="-1029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文本框 29">
                <a:extLst>
                  <a:ext uri="{FF2B5EF4-FFF2-40B4-BE49-F238E27FC236}">
                    <a16:creationId xmlns:a16="http://schemas.microsoft.com/office/drawing/2014/main" id="{9EB36A48-7C87-40D8-8BE4-578E33D8BC6F}"/>
                  </a:ext>
                </a:extLst>
              </p:cNvPr>
              <p:cNvSpPr txBox="1"/>
              <p:nvPr/>
            </p:nvSpPr>
            <p:spPr>
              <a:xfrm>
                <a:off x="861632" y="5080778"/>
                <a:ext cx="7657712" cy="41428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1800" i="1" smtClean="0">
                              <a:latin typeface="Cambria Math" panose="02040503050406030204" pitchFamily="18" charset="0"/>
                              <a:cs typeface="DejaVu Math TeX Gyre" panose="02000503000000000000" charset="0"/>
                            </a:rPr>
                          </m:ctrlPr>
                        </m:sSubPr>
                        <m:e>
                          <m:r>
                            <a:rPr lang="en-US" altLang="zh-CN" sz="1800" b="0" i="1" smtClean="0">
                              <a:latin typeface="Cambria Math" panose="02040503050406030204" pitchFamily="18" charset="0"/>
                              <a:cs typeface="DejaVu Math TeX Gyre" panose="02000503000000000000" charset="0"/>
                            </a:rPr>
                            <m:t>(</m:t>
                          </m:r>
                          <m:r>
                            <a:rPr lang="zh-CN" altLang="en-US" sz="1800" i="1" smtClean="0">
                              <a:latin typeface="Cambria Math" panose="02040503050406030204" pitchFamily="18" charset="0"/>
                            </a:rPr>
                            <m:t>𝛿</m:t>
                          </m:r>
                          <m:r>
                            <a:rPr lang="en-US" altLang="zh-CN" sz="1800" b="0" i="1" smtClean="0">
                              <a:latin typeface="Cambria Math" panose="02040503050406030204" pitchFamily="18" charset="0"/>
                            </a:rPr>
                            <m:t>𝑝</m:t>
                          </m:r>
                          <m:r>
                            <a:rPr lang="en-US" altLang="zh-CN" sz="1800" b="0" i="1" smtClean="0">
                              <a:latin typeface="Cambria Math" panose="02040503050406030204" pitchFamily="18" charset="0"/>
                            </a:rPr>
                            <m:t>+</m:t>
                          </m:r>
                          <m:r>
                            <a:rPr lang="en-US" altLang="zh-CN" sz="1800" b="0" i="1" smtClean="0">
                              <a:latin typeface="Cambria Math" panose="02040503050406030204" pitchFamily="18" charset="0"/>
                            </a:rPr>
                            <m:t>𝐺</m:t>
                          </m:r>
                          <m:r>
                            <a:rPr lang="en-US" altLang="zh-CN" sz="1800" b="0" i="1" smtClean="0">
                              <a:latin typeface="Cambria Math" panose="02040503050406030204" pitchFamily="18" charset="0"/>
                            </a:rPr>
                            <m:t>)</m:t>
                          </m:r>
                        </m:e>
                        <m:sub>
                          <m:r>
                            <a:rPr lang="en-US" altLang="zh-CN" sz="1800" i="1">
                              <a:latin typeface="Cambria Math" panose="02040503050406030204" pitchFamily="18" charset="0"/>
                              <a:cs typeface="DejaVu Math TeX Gyre" panose="02000503000000000000" charset="0"/>
                            </a:rPr>
                            <m:t>𝑥𝑥</m:t>
                          </m:r>
                        </m:sub>
                      </m:sSub>
                      <m:r>
                        <a:rPr lang="en-US" altLang="zh-CN" sz="1800" i="1">
                          <a:latin typeface="Cambria Math" panose="02040503050406030204" pitchFamily="18" charset="0"/>
                          <a:cs typeface="DejaVu Math TeX Gyre" panose="02000503000000000000" charset="0"/>
                        </a:rPr>
                        <m:t>+</m:t>
                      </m:r>
                      <m:r>
                        <a:rPr lang="en-US" altLang="zh-CN" sz="1800" b="0" i="1" smtClean="0">
                          <a:latin typeface="Cambria Math" panose="02040503050406030204" pitchFamily="18" charset="0"/>
                          <a:cs typeface="DejaVu Math TeX Gyre" panose="02000503000000000000" charset="0"/>
                        </a:rPr>
                        <m:t>(</m:t>
                      </m:r>
                      <m:r>
                        <a:rPr lang="zh-CN" altLang="en-US" sz="1800" i="1" smtClean="0">
                          <a:latin typeface="Cambria Math" panose="02040503050406030204" pitchFamily="18" charset="0"/>
                        </a:rPr>
                        <m:t>𝛿</m:t>
                      </m:r>
                      <m:sSub>
                        <m:sSubPr>
                          <m:ctrlPr>
                            <a:rPr lang="en-US" altLang="zh-CN" sz="1800" i="1">
                              <a:latin typeface="Cambria Math" panose="02040503050406030204" pitchFamily="18" charset="0"/>
                              <a:cs typeface="DejaVu Math TeX Gyre" panose="02000503000000000000" charset="0"/>
                            </a:rPr>
                          </m:ctrlPr>
                        </m:sSubPr>
                        <m:e>
                          <m:r>
                            <a:rPr lang="en-US" altLang="zh-CN" sz="1800" b="0" i="1" smtClean="0">
                              <a:latin typeface="Cambria Math" panose="02040503050406030204" pitchFamily="18" charset="0"/>
                              <a:cs typeface="DejaVu Math TeX Gyre" panose="02000503000000000000" charset="0"/>
                            </a:rPr>
                            <m:t>𝑝</m:t>
                          </m:r>
                          <m:r>
                            <a:rPr lang="en-US" altLang="zh-CN" sz="1800" b="0" i="1" smtClean="0">
                              <a:latin typeface="Cambria Math" panose="02040503050406030204" pitchFamily="18" charset="0"/>
                              <a:cs typeface="DejaVu Math TeX Gyre" panose="02000503000000000000" charset="0"/>
                            </a:rPr>
                            <m:t>+</m:t>
                          </m:r>
                          <m:r>
                            <a:rPr lang="en-US" altLang="zh-CN" sz="1800" b="0" i="1" smtClean="0">
                              <a:latin typeface="Cambria Math" panose="02040503050406030204" pitchFamily="18" charset="0"/>
                              <a:cs typeface="DejaVu Math TeX Gyre" panose="02000503000000000000" charset="0"/>
                            </a:rPr>
                            <m:t>𝐺</m:t>
                          </m:r>
                          <m:r>
                            <a:rPr lang="en-US" altLang="zh-CN" sz="1800" b="0" i="1" smtClean="0">
                              <a:latin typeface="Cambria Math" panose="02040503050406030204" pitchFamily="18" charset="0"/>
                              <a:cs typeface="DejaVu Math TeX Gyre" panose="02000503000000000000" charset="0"/>
                            </a:rPr>
                            <m:t>)</m:t>
                          </m:r>
                        </m:e>
                        <m:sub>
                          <m:r>
                            <a:rPr lang="en-US" altLang="zh-CN" sz="1800" i="1">
                              <a:latin typeface="Cambria Math" panose="02040503050406030204" pitchFamily="18" charset="0"/>
                              <a:cs typeface="DejaVu Math TeX Gyre" panose="02000503000000000000" charset="0"/>
                            </a:rPr>
                            <m:t>𝑦𝑦</m:t>
                          </m:r>
                        </m:sub>
                      </m:sSub>
                      <m:r>
                        <a:rPr lang="en-US" altLang="zh-CN" sz="1800" b="0" i="1" smtClean="0">
                          <a:latin typeface="Cambria Math" panose="02040503050406030204" pitchFamily="18" charset="0"/>
                          <a:cs typeface="DejaVu Math TeX Gyre" panose="02000503000000000000" charset="0"/>
                        </a:rPr>
                        <m:t>+</m:t>
                      </m:r>
                      <m:sSup>
                        <m:sSupPr>
                          <m:ctrlPr>
                            <a:rPr lang="en-US" altLang="zh-CN" sz="1800" b="0" i="1" smtClean="0">
                              <a:latin typeface="Cambria Math" panose="02040503050406030204" pitchFamily="18" charset="0"/>
                            </a:rPr>
                          </m:ctrlPr>
                        </m:sSupPr>
                        <m:e>
                          <m:r>
                            <a:rPr lang="en-US" altLang="zh-CN" sz="1800" b="0" i="1" smtClean="0">
                              <a:latin typeface="Cambria Math" panose="02040503050406030204" pitchFamily="18" charset="0"/>
                            </a:rPr>
                            <m:t>𝑘</m:t>
                          </m:r>
                        </m:e>
                        <m:sup>
                          <m:r>
                            <a:rPr lang="en-US" altLang="zh-CN" sz="1800" b="0" i="1" smtClean="0">
                              <a:latin typeface="Cambria Math" panose="02040503050406030204" pitchFamily="18" charset="0"/>
                            </a:rPr>
                            <m:t>2</m:t>
                          </m:r>
                        </m:sup>
                      </m:sSup>
                      <m:d>
                        <m:dPr>
                          <m:ctrlPr>
                            <a:rPr lang="en-US" altLang="zh-CN" sz="1800" b="0" i="1" smtClean="0">
                              <a:latin typeface="Cambria Math" panose="02040503050406030204" pitchFamily="18" charset="0"/>
                            </a:rPr>
                          </m:ctrlPr>
                        </m:dPr>
                        <m:e>
                          <m:r>
                            <a:rPr lang="zh-CN" altLang="en-US" i="1">
                              <a:latin typeface="Cambria Math" panose="02040503050406030204" pitchFamily="18" charset="0"/>
                            </a:rPr>
                            <m:t>𝛿</m:t>
                          </m:r>
                          <m:r>
                            <a:rPr lang="en-US" altLang="zh-CN" sz="1800" b="0" i="1" smtClean="0">
                              <a:latin typeface="Cambria Math" panose="02040503050406030204" pitchFamily="18" charset="0"/>
                            </a:rPr>
                            <m:t>𝑝</m:t>
                          </m:r>
                          <m:r>
                            <a:rPr lang="en-US" altLang="zh-CN" sz="1800" b="0" i="1" smtClean="0">
                              <a:latin typeface="Cambria Math" panose="02040503050406030204" pitchFamily="18" charset="0"/>
                            </a:rPr>
                            <m:t>+</m:t>
                          </m:r>
                          <m:r>
                            <a:rPr lang="en-US" altLang="zh-CN" sz="1800" b="0" i="1" smtClean="0">
                              <a:latin typeface="Cambria Math" panose="02040503050406030204" pitchFamily="18" charset="0"/>
                            </a:rPr>
                            <m:t>𝐺</m:t>
                          </m:r>
                        </m:e>
                      </m:d>
                      <m:r>
                        <a:rPr lang="en-US" altLang="zh-CN" sz="1800" b="0" i="1" smtClean="0">
                          <a:latin typeface="Cambria Math" panose="02040503050406030204" pitchFamily="18" charset="0"/>
                        </a:rPr>
                        <m:t>−</m:t>
                      </m:r>
                      <m:sSub>
                        <m:sSubPr>
                          <m:ctrlPr>
                            <a:rPr lang="en-US" altLang="zh-CN" i="1">
                              <a:latin typeface="Cambria Math" panose="02040503050406030204" pitchFamily="18" charset="0"/>
                              <a:cs typeface="DejaVu Math TeX Gyre" panose="02000503000000000000" charset="0"/>
                            </a:rPr>
                          </m:ctrlPr>
                        </m:sSubPr>
                        <m:e>
                          <m:r>
                            <a:rPr lang="en-US" altLang="zh-CN" i="1">
                              <a:latin typeface="Cambria Math" panose="02040503050406030204" pitchFamily="18" charset="0"/>
                              <a:cs typeface="DejaVu Math TeX Gyre" panose="02000503000000000000" charset="0"/>
                            </a:rPr>
                            <m:t>𝐺</m:t>
                          </m:r>
                        </m:e>
                        <m:sub>
                          <m:r>
                            <a:rPr lang="en-US" altLang="zh-CN" i="1">
                              <a:latin typeface="Cambria Math" panose="02040503050406030204" pitchFamily="18" charset="0"/>
                              <a:cs typeface="DejaVu Math TeX Gyre" panose="02000503000000000000" charset="0"/>
                            </a:rPr>
                            <m:t>𝑥𝑥</m:t>
                          </m:r>
                        </m:sub>
                      </m:sSub>
                      <m:r>
                        <a:rPr lang="en-US" altLang="zh-CN" b="0" i="1" smtClean="0">
                          <a:latin typeface="Cambria Math" panose="02040503050406030204" pitchFamily="18" charset="0"/>
                          <a:cs typeface="DejaVu Math TeX Gyre" panose="02000503000000000000" charset="0"/>
                        </a:rPr>
                        <m:t>−</m:t>
                      </m:r>
                      <m:sSub>
                        <m:sSubPr>
                          <m:ctrlPr>
                            <a:rPr lang="en-US" altLang="zh-CN" i="1">
                              <a:latin typeface="Cambria Math" panose="02040503050406030204" pitchFamily="18" charset="0"/>
                              <a:cs typeface="DejaVu Math TeX Gyre" panose="02000503000000000000" charset="0"/>
                            </a:rPr>
                          </m:ctrlPr>
                        </m:sSubPr>
                        <m:e>
                          <m:r>
                            <a:rPr lang="en-US" altLang="zh-CN" i="1">
                              <a:latin typeface="Cambria Math" panose="02040503050406030204" pitchFamily="18" charset="0"/>
                              <a:cs typeface="DejaVu Math TeX Gyre" panose="02000503000000000000" charset="0"/>
                            </a:rPr>
                            <m:t>𝐺</m:t>
                          </m:r>
                        </m:e>
                        <m:sub>
                          <m:r>
                            <a:rPr lang="en-US" altLang="zh-CN" i="1">
                              <a:latin typeface="Cambria Math" panose="02040503050406030204" pitchFamily="18" charset="0"/>
                              <a:cs typeface="DejaVu Math TeX Gyre" panose="02000503000000000000" charset="0"/>
                            </a:rPr>
                            <m:t>𝑦𝑦</m:t>
                          </m:r>
                        </m:sub>
                      </m:sSub>
                      <m:r>
                        <a:rPr lang="en-US" altLang="zh-CN" b="0" i="1" smtClean="0">
                          <a:latin typeface="Cambria Math" panose="02040503050406030204" pitchFamily="18" charset="0"/>
                          <a:cs typeface="DejaVu Math TeX Gyre" panose="02000503000000000000" charset="0"/>
                        </a:rPr>
                        <m:t>−</m:t>
                      </m:r>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𝑘</m:t>
                          </m:r>
                        </m:e>
                        <m:sub>
                          <m:r>
                            <a:rPr lang="en-US" altLang="zh-CN" i="1">
                              <a:latin typeface="Cambria Math" panose="02040503050406030204" pitchFamily="18" charset="0"/>
                            </a:rPr>
                            <m:t>𝑟𝑒𝑓</m:t>
                          </m:r>
                        </m:sub>
                        <m:sup>
                          <m:r>
                            <a:rPr lang="en-US" altLang="zh-CN" i="1">
                              <a:latin typeface="Cambria Math" panose="02040503050406030204" pitchFamily="18" charset="0"/>
                            </a:rPr>
                            <m:t>2</m:t>
                          </m:r>
                        </m:sup>
                      </m:sSubSup>
                      <m:r>
                        <a:rPr lang="en-US" altLang="zh-CN" i="1">
                          <a:latin typeface="Cambria Math" panose="02040503050406030204" pitchFamily="18" charset="0"/>
                        </a:rPr>
                        <m:t>𝐺</m:t>
                      </m:r>
                      <m:r>
                        <a:rPr lang="en-US" altLang="zh-CN" sz="1800" i="1">
                          <a:latin typeface="Cambria Math" panose="02040503050406030204" pitchFamily="18" charset="0"/>
                          <a:cs typeface="DejaVu Math TeX Gyre" panose="02000503000000000000" charset="0"/>
                        </a:rPr>
                        <m:t>=</m:t>
                      </m:r>
                      <m:r>
                        <a:rPr lang="en-US" altLang="zh-CN" sz="1800" b="0" i="1" smtClean="0">
                          <a:latin typeface="Cambria Math" panose="02040503050406030204" pitchFamily="18" charset="0"/>
                          <a:cs typeface="DejaVu Math TeX Gyre" panose="02000503000000000000" charset="0"/>
                        </a:rPr>
                        <m:t>0</m:t>
                      </m:r>
                    </m:oMath>
                  </m:oMathPara>
                </a14:m>
                <a:endParaRPr lang="zh-CN" altLang="en-US" dirty="0"/>
              </a:p>
            </p:txBody>
          </p:sp>
        </mc:Choice>
        <mc:Fallback xmlns="">
          <p:sp>
            <p:nvSpPr>
              <p:cNvPr id="30" name="文本框 29">
                <a:extLst>
                  <a:ext uri="{FF2B5EF4-FFF2-40B4-BE49-F238E27FC236}">
                    <a16:creationId xmlns:a16="http://schemas.microsoft.com/office/drawing/2014/main" id="{9EB36A48-7C87-40D8-8BE4-578E33D8BC6F}"/>
                  </a:ext>
                </a:extLst>
              </p:cNvPr>
              <p:cNvSpPr txBox="1">
                <a:spLocks noRot="1" noChangeAspect="1" noMove="1" noResize="1" noEditPoints="1" noAdjustHandles="1" noChangeArrowheads="1" noChangeShapeType="1" noTextEdit="1"/>
              </p:cNvSpPr>
              <p:nvPr/>
            </p:nvSpPr>
            <p:spPr>
              <a:xfrm>
                <a:off x="861632" y="5080778"/>
                <a:ext cx="7657712" cy="414281"/>
              </a:xfrm>
              <a:prstGeom prst="rect">
                <a:avLst/>
              </a:prstGeom>
              <a:blipFill>
                <a:blip r:embed="rId9"/>
                <a:stretch>
                  <a:fillRect b="-1029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 name="Text Box 2">
                <a:extLst>
                  <a:ext uri="{FF2B5EF4-FFF2-40B4-BE49-F238E27FC236}">
                    <a16:creationId xmlns:a16="http://schemas.microsoft.com/office/drawing/2014/main" id="{7CE57289-12C5-4A9B-9EB3-70AA212435C2}"/>
                  </a:ext>
                </a:extLst>
              </p:cNvPr>
              <p:cNvSpPr txBox="1"/>
              <p:nvPr/>
            </p:nvSpPr>
            <p:spPr>
              <a:xfrm>
                <a:off x="1486596" y="5495059"/>
                <a:ext cx="4287969" cy="419923"/>
              </a:xfrm>
              <a:prstGeom prst="rect">
                <a:avLst/>
              </a:prstGeom>
              <a:noFill/>
            </p:spPr>
            <p:txBody>
              <a:bodyPr wrap="none" rtlCol="0" anchor="t">
                <a:spAutoFit/>
              </a:bodyPr>
              <a:lstStyle/>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cs typeface="DejaVu Math TeX Gyre" panose="02000503000000000000" charset="0"/>
                            </a:rPr>
                          </m:ctrlPr>
                        </m:sSubPr>
                        <m:e>
                          <m:r>
                            <a:rPr lang="zh-CN" altLang="en-US" i="1">
                              <a:latin typeface="Cambria Math" panose="02040503050406030204" pitchFamily="18" charset="0"/>
                            </a:rPr>
                            <m:t>𝛿</m:t>
                          </m:r>
                          <m:r>
                            <a:rPr lang="en-US" altLang="zh-CN" i="1">
                              <a:latin typeface="Cambria Math" panose="02040503050406030204" pitchFamily="18" charset="0"/>
                            </a:rPr>
                            <m:t>𝑝</m:t>
                          </m:r>
                        </m:e>
                        <m:sub>
                          <m:r>
                            <a:rPr lang="en-US" altLang="zh-CN" i="1">
                              <a:latin typeface="Cambria Math" panose="02040503050406030204" pitchFamily="18" charset="0"/>
                              <a:cs typeface="DejaVu Math TeX Gyre" panose="02000503000000000000" charset="0"/>
                            </a:rPr>
                            <m:t>𝑥𝑥</m:t>
                          </m:r>
                        </m:sub>
                      </m:sSub>
                      <m:r>
                        <a:rPr lang="en-US" altLang="zh-CN" i="1">
                          <a:latin typeface="Cambria Math" panose="02040503050406030204" pitchFamily="18" charset="0"/>
                          <a:cs typeface="DejaVu Math TeX Gyre" panose="02000503000000000000" charset="0"/>
                        </a:rPr>
                        <m:t>+</m:t>
                      </m:r>
                      <m:r>
                        <a:rPr lang="zh-CN" altLang="en-US" i="1">
                          <a:latin typeface="Cambria Math" panose="02040503050406030204" pitchFamily="18" charset="0"/>
                        </a:rPr>
                        <m:t>𝛿</m:t>
                      </m:r>
                      <m:sSub>
                        <m:sSubPr>
                          <m:ctrlPr>
                            <a:rPr lang="en-US" altLang="zh-CN" i="1">
                              <a:latin typeface="Cambria Math" panose="02040503050406030204" pitchFamily="18" charset="0"/>
                              <a:cs typeface="DejaVu Math TeX Gyre" panose="02000503000000000000" charset="0"/>
                            </a:rPr>
                          </m:ctrlPr>
                        </m:sSubPr>
                        <m:e>
                          <m:r>
                            <a:rPr lang="en-US" altLang="zh-CN" i="1">
                              <a:latin typeface="Cambria Math" panose="02040503050406030204" pitchFamily="18" charset="0"/>
                              <a:cs typeface="DejaVu Math TeX Gyre" panose="02000503000000000000" charset="0"/>
                            </a:rPr>
                            <m:t>𝑝</m:t>
                          </m:r>
                        </m:e>
                        <m:sub>
                          <m:r>
                            <a:rPr lang="en-US" altLang="zh-CN" i="1">
                              <a:latin typeface="Cambria Math" panose="02040503050406030204" pitchFamily="18" charset="0"/>
                              <a:cs typeface="DejaVu Math TeX Gyre" panose="02000503000000000000" charset="0"/>
                            </a:rPr>
                            <m:t>𝑦𝑦</m:t>
                          </m:r>
                        </m:sub>
                      </m:sSub>
                      <m:r>
                        <a:rPr lang="en-US" altLang="zh-CN" i="1">
                          <a:latin typeface="Cambria Math" panose="02040503050406030204" pitchFamily="18" charset="0"/>
                          <a:cs typeface="DejaVu Math TeX Gyre" panose="02000503000000000000"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𝑘</m:t>
                          </m:r>
                        </m:e>
                        <m:sup>
                          <m:r>
                            <a:rPr lang="en-US" altLang="zh-CN" i="1">
                              <a:latin typeface="Cambria Math" panose="02040503050406030204" pitchFamily="18" charset="0"/>
                            </a:rPr>
                            <m:t>2</m:t>
                          </m:r>
                        </m:sup>
                      </m:sSup>
                      <m:r>
                        <a:rPr lang="zh-CN" altLang="en-US" i="1">
                          <a:latin typeface="Cambria Math" panose="02040503050406030204" pitchFamily="18" charset="0"/>
                        </a:rPr>
                        <m:t>𝛿</m:t>
                      </m:r>
                      <m:r>
                        <a:rPr lang="en-US" altLang="zh-CN" i="1">
                          <a:latin typeface="Cambria Math" panose="02040503050406030204" pitchFamily="18" charset="0"/>
                        </a:rPr>
                        <m:t>𝑝</m:t>
                      </m:r>
                      <m:r>
                        <a:rPr lang="en-US" altLang="zh-CN" i="1">
                          <a:latin typeface="Cambria Math" panose="02040503050406030204" pitchFamily="18" charset="0"/>
                        </a:rPr>
                        <m:t>+</m:t>
                      </m:r>
                      <m:d>
                        <m:dPr>
                          <m:ctrlPr>
                            <a:rPr lang="en-US" altLang="zh-CN" i="1">
                              <a:latin typeface="Cambria Math" panose="02040503050406030204" pitchFamily="18" charset="0"/>
                            </a:rPr>
                          </m:ctrlPr>
                        </m:dPr>
                        <m:e>
                          <m:sSubSup>
                            <m:sSubSupPr>
                              <m:ctrlPr>
                                <a:rPr lang="en-US" altLang="zh-CN" i="1">
                                  <a:latin typeface="Cambria Math" panose="02040503050406030204" pitchFamily="18" charset="0"/>
                                </a:rPr>
                              </m:ctrlPr>
                            </m:sSubSupPr>
                            <m:e>
                              <m:sSup>
                                <m:sSupPr>
                                  <m:ctrlPr>
                                    <a:rPr lang="en-US" altLang="zh-CN" i="1">
                                      <a:latin typeface="Cambria Math" panose="02040503050406030204" pitchFamily="18" charset="0"/>
                                    </a:rPr>
                                  </m:ctrlPr>
                                </m:sSupPr>
                                <m:e>
                                  <m:r>
                                    <a:rPr lang="en-US" altLang="zh-CN" i="1">
                                      <a:latin typeface="Cambria Math" panose="02040503050406030204" pitchFamily="18" charset="0"/>
                                    </a:rPr>
                                    <m:t>𝑘</m:t>
                                  </m:r>
                                </m:e>
                                <m:sup>
                                  <m:r>
                                    <a:rPr lang="en-US" altLang="zh-CN" i="1">
                                      <a:latin typeface="Cambria Math" panose="02040503050406030204" pitchFamily="18" charset="0"/>
                                    </a:rPr>
                                    <m:t>2</m:t>
                                  </m:r>
                                </m:sup>
                              </m:sSup>
                              <m:r>
                                <a:rPr lang="en-US" altLang="zh-CN" i="1">
                                  <a:latin typeface="Cambria Math" panose="02040503050406030204" pitchFamily="18" charset="0"/>
                                </a:rPr>
                                <m:t>−</m:t>
                              </m:r>
                              <m:r>
                                <a:rPr lang="en-US" altLang="zh-CN" i="1">
                                  <a:latin typeface="Cambria Math" panose="02040503050406030204" pitchFamily="18" charset="0"/>
                                </a:rPr>
                                <m:t>𝑘</m:t>
                              </m:r>
                            </m:e>
                            <m:sub>
                              <m:r>
                                <a:rPr lang="en-US" altLang="zh-CN" i="1">
                                  <a:latin typeface="Cambria Math" panose="02040503050406030204" pitchFamily="18" charset="0"/>
                                </a:rPr>
                                <m:t>𝑟𝑒𝑓</m:t>
                              </m:r>
                            </m:sub>
                            <m:sup>
                              <m:r>
                                <a:rPr lang="en-US" altLang="zh-CN" i="1">
                                  <a:latin typeface="Cambria Math" panose="02040503050406030204" pitchFamily="18" charset="0"/>
                                </a:rPr>
                                <m:t>2</m:t>
                              </m:r>
                            </m:sup>
                          </m:sSubSup>
                        </m:e>
                      </m:d>
                      <m:r>
                        <a:rPr lang="en-US" altLang="zh-CN" i="1">
                          <a:latin typeface="Cambria Math" panose="02040503050406030204" pitchFamily="18" charset="0"/>
                          <a:cs typeface="DejaVu Math TeX Gyre" panose="02000503000000000000" charset="0"/>
                        </a:rPr>
                        <m:t>𝐺</m:t>
                      </m:r>
                      <m:r>
                        <a:rPr lang="en-US" altLang="zh-CN" i="1">
                          <a:latin typeface="Cambria Math" panose="02040503050406030204" pitchFamily="18" charset="0"/>
                        </a:rPr>
                        <m:t> </m:t>
                      </m:r>
                      <m:r>
                        <a:rPr lang="en-US" altLang="zh-CN" i="1">
                          <a:latin typeface="Cambria Math" panose="02040503050406030204" pitchFamily="18" charset="0"/>
                          <a:cs typeface="DejaVu Math TeX Gyre" panose="02000503000000000000" charset="0"/>
                        </a:rPr>
                        <m:t>=0</m:t>
                      </m:r>
                    </m:oMath>
                  </m:oMathPara>
                </a14:m>
                <a:endParaRPr lang="en-US" altLang="en-US" i="1" dirty="0">
                  <a:latin typeface="DejaVu Math TeX Gyre" panose="02000503000000000000" charset="0"/>
                  <a:cs typeface="DejaVu Math TeX Gyre" panose="02000503000000000000" charset="0"/>
                </a:endParaRPr>
              </a:p>
            </p:txBody>
          </p:sp>
        </mc:Choice>
        <mc:Fallback xmlns="">
          <p:sp>
            <p:nvSpPr>
              <p:cNvPr id="32" name="Text Box 2">
                <a:extLst>
                  <a:ext uri="{FF2B5EF4-FFF2-40B4-BE49-F238E27FC236}">
                    <a16:creationId xmlns:a16="http://schemas.microsoft.com/office/drawing/2014/main" id="{7CE57289-12C5-4A9B-9EB3-70AA212435C2}"/>
                  </a:ext>
                </a:extLst>
              </p:cNvPr>
              <p:cNvSpPr txBox="1">
                <a:spLocks noRot="1" noChangeAspect="1" noMove="1" noResize="1" noEditPoints="1" noAdjustHandles="1" noChangeArrowheads="1" noChangeShapeType="1" noTextEdit="1"/>
              </p:cNvSpPr>
              <p:nvPr/>
            </p:nvSpPr>
            <p:spPr>
              <a:xfrm>
                <a:off x="1486596" y="5495059"/>
                <a:ext cx="4287969" cy="419923"/>
              </a:xfrm>
              <a:prstGeom prst="rect">
                <a:avLst/>
              </a:prstGeom>
              <a:blipFill>
                <a:blip r:embed="rId10"/>
                <a:stretch>
                  <a:fillRect b="-10145"/>
                </a:stretch>
              </a:blipFill>
            </p:spPr>
            <p:txBody>
              <a:bodyPr/>
              <a:lstStyle/>
              <a:p>
                <a:r>
                  <a:rPr lang="zh-CN" altLang="en-US">
                    <a:noFill/>
                  </a:rPr>
                  <a:t> </a:t>
                </a:r>
              </a:p>
            </p:txBody>
          </p:sp>
        </mc:Fallback>
      </mc:AlternateContent>
      <p:sp>
        <p:nvSpPr>
          <p:cNvPr id="33" name="TextBox 57">
            <a:extLst>
              <a:ext uri="{FF2B5EF4-FFF2-40B4-BE49-F238E27FC236}">
                <a16:creationId xmlns:a16="http://schemas.microsoft.com/office/drawing/2014/main" id="{FB61011D-B107-4E64-975A-D73388E22C4A}"/>
              </a:ext>
            </a:extLst>
          </p:cNvPr>
          <p:cNvSpPr txBox="1"/>
          <p:nvPr/>
        </p:nvSpPr>
        <p:spPr>
          <a:xfrm>
            <a:off x="1904123" y="6004654"/>
            <a:ext cx="3416320" cy="369332"/>
          </a:xfrm>
          <a:prstGeom prst="rect">
            <a:avLst/>
          </a:prstGeom>
          <a:noFill/>
        </p:spPr>
        <p:txBody>
          <a:bodyPr wrap="none" rtlCol="0">
            <a:spAutoFit/>
          </a:bodyPr>
          <a:lstStyle/>
          <a:p>
            <a:r>
              <a:rPr lang="zh-CN" altLang="en-US" dirty="0">
                <a:solidFill>
                  <a:schemeClr val="accent1">
                    <a:lumMod val="50000"/>
                  </a:schemeClr>
                </a:solidFill>
              </a:rPr>
              <a:t>意义在于声速和频率带来的扰动</a:t>
            </a:r>
          </a:p>
        </p:txBody>
      </p:sp>
      <p:sp>
        <p:nvSpPr>
          <p:cNvPr id="21" name="文本框 20">
            <a:extLst>
              <a:ext uri="{FF2B5EF4-FFF2-40B4-BE49-F238E27FC236}">
                <a16:creationId xmlns:a16="http://schemas.microsoft.com/office/drawing/2014/main" id="{97F9BC47-0E42-423E-9356-341FAF3CE901}"/>
              </a:ext>
            </a:extLst>
          </p:cNvPr>
          <p:cNvSpPr txBox="1"/>
          <p:nvPr/>
        </p:nvSpPr>
        <p:spPr>
          <a:xfrm>
            <a:off x="8730057" y="6415442"/>
            <a:ext cx="2566554" cy="369332"/>
          </a:xfrm>
          <a:prstGeom prst="rect">
            <a:avLst/>
          </a:prstGeom>
          <a:noFill/>
        </p:spPr>
        <p:txBody>
          <a:bodyPr wrap="square" rtlCol="0">
            <a:spAutoFit/>
          </a:bodyPr>
          <a:lstStyle/>
          <a:p>
            <a:r>
              <a:rPr lang="en-US" altLang="zh-CN" sz="1800" b="1" dirty="0">
                <a:effectLst/>
                <a:latin typeface="Times New Roman" panose="02020603050405020304" charset="0"/>
                <a:cs typeface="Times New Roman" panose="02020603050405020304" charset="0"/>
                <a:sym typeface="+mn-ea"/>
              </a:rPr>
              <a:t>Ref</a:t>
            </a:r>
            <a:r>
              <a:rPr lang="zh-CN" altLang="en-US" sz="1800" dirty="0">
                <a:effectLst/>
                <a:latin typeface="Times New Roman" panose="02020603050405020304" charset="0"/>
                <a:cs typeface="Times New Roman" panose="02020603050405020304" charset="0"/>
                <a:sym typeface="+mn-ea"/>
              </a:rPr>
              <a:t>：</a:t>
            </a:r>
            <a:r>
              <a:rPr lang="en-US" altLang="zh-CN" sz="1600" dirty="0">
                <a:effectLst/>
                <a:latin typeface="Times New Roman" panose="02020603050405020304" charset="0"/>
                <a:cs typeface="Times New Roman" panose="02020603050405020304" charset="0"/>
                <a:sym typeface="+mn-ea"/>
              </a:rPr>
              <a:t>Song Chao et. </a:t>
            </a:r>
            <a:r>
              <a:rPr lang="en-US" altLang="zh-CN" sz="1600" dirty="0">
                <a:latin typeface="Times New Roman" panose="02020603050405020304" charset="0"/>
                <a:cs typeface="Times New Roman" panose="02020603050405020304" charset="0"/>
                <a:sym typeface="+mn-ea"/>
              </a:rPr>
              <a:t>2019</a:t>
            </a:r>
            <a:endParaRPr lang="zh-CN" altLang="en-US" dirty="0"/>
          </a:p>
        </p:txBody>
      </p:sp>
    </p:spTree>
    <p:extLst>
      <p:ext uri="{BB962C8B-B14F-4D97-AF65-F5344CB8AC3E}">
        <p14:creationId xmlns:p14="http://schemas.microsoft.com/office/powerpoint/2010/main" val="25089807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199"/>
        <p:cNvGrpSpPr/>
        <p:nvPr/>
      </p:nvGrpSpPr>
      <p:grpSpPr>
        <a:xfrm>
          <a:off x="0" y="0"/>
          <a:ext cx="0" cy="0"/>
          <a:chOff x="0" y="0"/>
          <a:chExt cx="0" cy="0"/>
        </a:xfrm>
      </p:grpSpPr>
      <p:sp>
        <p:nvSpPr>
          <p:cNvPr id="3" name="文本框 2">
            <a:extLst>
              <a:ext uri="{FF2B5EF4-FFF2-40B4-BE49-F238E27FC236}">
                <a16:creationId xmlns:a16="http://schemas.microsoft.com/office/drawing/2014/main" id="{4BA66400-D649-4160-9BA4-C9C746359D3C}"/>
              </a:ext>
            </a:extLst>
          </p:cNvPr>
          <p:cNvSpPr txBox="1"/>
          <p:nvPr/>
        </p:nvSpPr>
        <p:spPr>
          <a:xfrm>
            <a:off x="71020" y="40858"/>
            <a:ext cx="2625685" cy="461665"/>
          </a:xfrm>
          <a:prstGeom prst="rect">
            <a:avLst/>
          </a:prstGeom>
          <a:ln/>
        </p:spPr>
        <p:style>
          <a:lnRef idx="1">
            <a:schemeClr val="accent5"/>
          </a:lnRef>
          <a:fillRef idx="2">
            <a:schemeClr val="accent5"/>
          </a:fillRef>
          <a:effectRef idx="1">
            <a:schemeClr val="accent5"/>
          </a:effectRef>
          <a:fontRef idx="minor">
            <a:schemeClr val="dk1"/>
          </a:fontRef>
        </p:style>
        <p:txBody>
          <a:bodyPr wrap="square">
            <a:spAutoFit/>
          </a:bodyPr>
          <a:lstStyle/>
          <a:p>
            <a:r>
              <a:rPr lang="en-US" altLang="zh-CN" sz="2400" b="1" dirty="0">
                <a:solidFill>
                  <a:schemeClr val="tx1"/>
                </a:solidFill>
              </a:rPr>
              <a:t>2.1 </a:t>
            </a:r>
            <a:r>
              <a:rPr lang="zh-CN" altLang="en-US" sz="2400" b="1" dirty="0">
                <a:solidFill>
                  <a:schemeClr val="tx1"/>
                </a:solidFill>
              </a:rPr>
              <a:t>提取物理机制</a:t>
            </a:r>
          </a:p>
        </p:txBody>
      </p:sp>
      <p:sp>
        <p:nvSpPr>
          <p:cNvPr id="4" name="灯片编号占位符 3">
            <a:extLst>
              <a:ext uri="{FF2B5EF4-FFF2-40B4-BE49-F238E27FC236}">
                <a16:creationId xmlns:a16="http://schemas.microsoft.com/office/drawing/2014/main" id="{36977492-A6DB-47E3-9BA6-24F8F9FA8D1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25</a:t>
            </a:fld>
            <a:endParaRPr lang="en-GB"/>
          </a:p>
        </p:txBody>
      </p:sp>
      <mc:AlternateContent xmlns:mc="http://schemas.openxmlformats.org/markup-compatibility/2006" xmlns:a14="http://schemas.microsoft.com/office/drawing/2010/main">
        <mc:Choice Requires="a14">
          <p:sp>
            <p:nvSpPr>
              <p:cNvPr id="5" name="Text Box 2">
                <a:extLst>
                  <a:ext uri="{FF2B5EF4-FFF2-40B4-BE49-F238E27FC236}">
                    <a16:creationId xmlns:a16="http://schemas.microsoft.com/office/drawing/2014/main" id="{432CCBDA-3B4F-4611-848F-CBE112FA8D14}"/>
                  </a:ext>
                </a:extLst>
              </p:cNvPr>
              <p:cNvSpPr txBox="1"/>
              <p:nvPr/>
            </p:nvSpPr>
            <p:spPr>
              <a:xfrm>
                <a:off x="2175067" y="736323"/>
                <a:ext cx="6243889" cy="529184"/>
              </a:xfrm>
              <a:prstGeom prst="rect">
                <a:avLst/>
              </a:prstGeom>
              <a:noFill/>
            </p:spPr>
            <p:txBody>
              <a:bodyPr wrap="none" rtlCol="0" anchor="t">
                <a:spAutoFit/>
              </a:bodyPr>
              <a:lstStyle/>
              <a:p>
                <a:pPr/>
                <a14:m>
                  <m:oMathPara xmlns:m="http://schemas.openxmlformats.org/officeDocument/2006/math">
                    <m:oMathParaPr>
                      <m:jc m:val="centerGroup"/>
                    </m:oMathParaPr>
                    <m:oMath xmlns:m="http://schemas.openxmlformats.org/officeDocument/2006/math">
                      <m:sSub>
                        <m:sSubPr>
                          <m:ctrlPr>
                            <a:rPr lang="en-US" altLang="zh-CN" sz="2400" i="1">
                              <a:latin typeface="Cambria Math" panose="02040503050406030204" pitchFamily="18" charset="0"/>
                              <a:cs typeface="DejaVu Math TeX Gyre" panose="02000503000000000000" charset="0"/>
                            </a:rPr>
                          </m:ctrlPr>
                        </m:sSubPr>
                        <m:e>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𝜆</m:t>
                              </m:r>
                            </m:e>
                            <m:sub>
                              <m:r>
                                <a:rPr lang="en-US" altLang="zh-CN" sz="2400" i="1">
                                  <a:latin typeface="Cambria Math" panose="02040503050406030204" pitchFamily="18" charset="0"/>
                                </a:rPr>
                                <m:t>1</m:t>
                              </m:r>
                            </m:sub>
                          </m:sSub>
                          <m:r>
                            <a:rPr lang="zh-CN" altLang="en-US" sz="2400" i="1">
                              <a:latin typeface="Cambria Math" panose="02040503050406030204" pitchFamily="18" charset="0"/>
                            </a:rPr>
                            <m:t>𝛿</m:t>
                          </m:r>
                          <m:r>
                            <a:rPr lang="en-US" altLang="zh-CN" sz="2400" i="1">
                              <a:latin typeface="Cambria Math" panose="02040503050406030204" pitchFamily="18" charset="0"/>
                            </a:rPr>
                            <m:t>𝑝</m:t>
                          </m:r>
                        </m:e>
                        <m:sub>
                          <m:r>
                            <a:rPr lang="en-US" altLang="zh-CN" sz="2400" i="1">
                              <a:latin typeface="Cambria Math" panose="02040503050406030204" pitchFamily="18" charset="0"/>
                              <a:cs typeface="DejaVu Math TeX Gyre" panose="02000503000000000000" charset="0"/>
                            </a:rPr>
                            <m:t>𝑥𝑥</m:t>
                          </m:r>
                        </m:sub>
                      </m:sSub>
                      <m:r>
                        <a:rPr lang="en-US" altLang="zh-CN" sz="2400" i="1">
                          <a:latin typeface="Cambria Math" panose="02040503050406030204" pitchFamily="18" charset="0"/>
                          <a:cs typeface="DejaVu Math TeX Gyre" panose="02000503000000000000" charset="0"/>
                        </a:rPr>
                        <m:t>+</m:t>
                      </m:r>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𝜆</m:t>
                          </m:r>
                        </m:e>
                        <m:sub>
                          <m:r>
                            <a:rPr lang="en-US" altLang="zh-CN" sz="2400" i="1">
                              <a:latin typeface="Cambria Math" panose="02040503050406030204" pitchFamily="18" charset="0"/>
                            </a:rPr>
                            <m:t>2</m:t>
                          </m:r>
                        </m:sub>
                      </m:sSub>
                      <m:r>
                        <a:rPr lang="zh-CN" altLang="en-US" sz="2400" i="1">
                          <a:latin typeface="Cambria Math" panose="02040503050406030204" pitchFamily="18" charset="0"/>
                        </a:rPr>
                        <m:t>𝛿</m:t>
                      </m:r>
                      <m:sSub>
                        <m:sSubPr>
                          <m:ctrlPr>
                            <a:rPr lang="en-US" altLang="zh-CN" sz="2400" i="1">
                              <a:latin typeface="Cambria Math" panose="02040503050406030204" pitchFamily="18" charset="0"/>
                              <a:cs typeface="DejaVu Math TeX Gyre" panose="02000503000000000000" charset="0"/>
                            </a:rPr>
                          </m:ctrlPr>
                        </m:sSubPr>
                        <m:e>
                          <m:r>
                            <a:rPr lang="en-US" altLang="zh-CN" sz="2400" i="1">
                              <a:latin typeface="Cambria Math" panose="02040503050406030204" pitchFamily="18" charset="0"/>
                              <a:cs typeface="DejaVu Math TeX Gyre" panose="02000503000000000000" charset="0"/>
                            </a:rPr>
                            <m:t>𝑝</m:t>
                          </m:r>
                        </m:e>
                        <m:sub>
                          <m:r>
                            <a:rPr lang="en-US" altLang="zh-CN" sz="2400" i="1">
                              <a:latin typeface="Cambria Math" panose="02040503050406030204" pitchFamily="18" charset="0"/>
                              <a:cs typeface="DejaVu Math TeX Gyre" panose="02000503000000000000" charset="0"/>
                            </a:rPr>
                            <m:t>𝑦𝑦</m:t>
                          </m:r>
                        </m:sub>
                      </m:sSub>
                      <m:r>
                        <a:rPr lang="en-US" altLang="zh-CN" sz="2400" i="1">
                          <a:latin typeface="Cambria Math" panose="02040503050406030204" pitchFamily="18" charset="0"/>
                          <a:cs typeface="DejaVu Math TeX Gyre" panose="02000503000000000000" charset="0"/>
                        </a:rPr>
                        <m:t>+</m:t>
                      </m:r>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𝑘</m:t>
                          </m:r>
                        </m:e>
                        <m:sup>
                          <m:r>
                            <a:rPr lang="en-US" altLang="zh-CN" sz="2400" i="1">
                              <a:latin typeface="Cambria Math" panose="02040503050406030204" pitchFamily="18" charset="0"/>
                            </a:rPr>
                            <m:t>2</m:t>
                          </m:r>
                        </m:sup>
                      </m:sSup>
                      <m:r>
                        <a:rPr lang="zh-CN" altLang="en-US" sz="2400" i="1">
                          <a:latin typeface="Cambria Math" panose="02040503050406030204" pitchFamily="18" charset="0"/>
                        </a:rPr>
                        <m:t>𝛿</m:t>
                      </m:r>
                      <m:r>
                        <a:rPr lang="en-US" altLang="zh-CN" sz="2400" i="1">
                          <a:latin typeface="Cambria Math" panose="02040503050406030204" pitchFamily="18" charset="0"/>
                        </a:rPr>
                        <m:t>𝑝</m:t>
                      </m:r>
                      <m:r>
                        <a:rPr lang="en-US" altLang="zh-CN" sz="2400" i="1">
                          <a:latin typeface="Cambria Math" panose="02040503050406030204" pitchFamily="18" charset="0"/>
                        </a:rPr>
                        <m:t>+</m:t>
                      </m:r>
                      <m:d>
                        <m:dPr>
                          <m:ctrlPr>
                            <a:rPr lang="en-US" altLang="zh-CN" sz="2400" i="1">
                              <a:latin typeface="Cambria Math" panose="02040503050406030204" pitchFamily="18" charset="0"/>
                            </a:rPr>
                          </m:ctrlPr>
                        </m:dPr>
                        <m:e>
                          <m:sSubSup>
                            <m:sSubSupPr>
                              <m:ctrlPr>
                                <a:rPr lang="en-US" altLang="zh-CN" sz="2400" i="1">
                                  <a:latin typeface="Cambria Math" panose="02040503050406030204" pitchFamily="18" charset="0"/>
                                </a:rPr>
                              </m:ctrlPr>
                            </m:sSubSupPr>
                            <m:e>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𝑘</m:t>
                                  </m:r>
                                </m:e>
                                <m:sup>
                                  <m:r>
                                    <a:rPr lang="en-US" altLang="zh-CN" sz="2400" i="1">
                                      <a:latin typeface="Cambria Math" panose="02040503050406030204" pitchFamily="18" charset="0"/>
                                    </a:rPr>
                                    <m:t>2</m:t>
                                  </m:r>
                                </m:sup>
                              </m:sSup>
                              <m:r>
                                <a:rPr lang="en-US" altLang="zh-CN" sz="2400" i="1">
                                  <a:latin typeface="Cambria Math" panose="02040503050406030204" pitchFamily="18" charset="0"/>
                                </a:rPr>
                                <m:t>−</m:t>
                              </m:r>
                              <m:r>
                                <a:rPr lang="en-US" altLang="zh-CN" sz="2400" i="1">
                                  <a:latin typeface="Cambria Math" panose="02040503050406030204" pitchFamily="18" charset="0"/>
                                </a:rPr>
                                <m:t>𝑘</m:t>
                              </m:r>
                            </m:e>
                            <m:sub>
                              <m:r>
                                <a:rPr lang="en-US" altLang="zh-CN" sz="2400" i="1">
                                  <a:latin typeface="Cambria Math" panose="02040503050406030204" pitchFamily="18" charset="0"/>
                                </a:rPr>
                                <m:t>𝑟𝑒𝑓</m:t>
                              </m:r>
                            </m:sub>
                            <m:sup>
                              <m:r>
                                <a:rPr lang="en-US" altLang="zh-CN" sz="2400" i="1">
                                  <a:latin typeface="Cambria Math" panose="02040503050406030204" pitchFamily="18" charset="0"/>
                                </a:rPr>
                                <m:t>2</m:t>
                              </m:r>
                            </m:sup>
                          </m:sSubSup>
                        </m:e>
                      </m:d>
                      <m:r>
                        <a:rPr lang="en-US" altLang="zh-CN" sz="2400" i="1">
                          <a:latin typeface="Cambria Math" panose="02040503050406030204" pitchFamily="18" charset="0"/>
                          <a:cs typeface="DejaVu Math TeX Gyre" panose="02000503000000000000" charset="0"/>
                        </a:rPr>
                        <m:t>𝐺</m:t>
                      </m:r>
                      <m:r>
                        <a:rPr lang="en-US" altLang="zh-CN" sz="2400" i="1">
                          <a:latin typeface="Cambria Math" panose="02040503050406030204" pitchFamily="18" charset="0"/>
                        </a:rPr>
                        <m:t> </m:t>
                      </m:r>
                      <m:r>
                        <a:rPr lang="en-US" altLang="zh-CN" sz="2400" i="1">
                          <a:latin typeface="Cambria Math" panose="02040503050406030204" pitchFamily="18" charset="0"/>
                          <a:cs typeface="DejaVu Math TeX Gyre" panose="02000503000000000000" charset="0"/>
                        </a:rPr>
                        <m:t>=0</m:t>
                      </m:r>
                    </m:oMath>
                  </m:oMathPara>
                </a14:m>
                <a:endParaRPr lang="en-US" altLang="en-US" sz="2400" i="1" dirty="0">
                  <a:latin typeface="DejaVu Math TeX Gyre" panose="02000503000000000000" charset="0"/>
                  <a:cs typeface="DejaVu Math TeX Gyre" panose="02000503000000000000" charset="0"/>
                </a:endParaRPr>
              </a:p>
            </p:txBody>
          </p:sp>
        </mc:Choice>
        <mc:Fallback xmlns="">
          <p:sp>
            <p:nvSpPr>
              <p:cNvPr id="5" name="Text Box 2">
                <a:extLst>
                  <a:ext uri="{FF2B5EF4-FFF2-40B4-BE49-F238E27FC236}">
                    <a16:creationId xmlns:a16="http://schemas.microsoft.com/office/drawing/2014/main" id="{432CCBDA-3B4F-4611-848F-CBE112FA8D14}"/>
                  </a:ext>
                </a:extLst>
              </p:cNvPr>
              <p:cNvSpPr txBox="1">
                <a:spLocks noRot="1" noChangeAspect="1" noMove="1" noResize="1" noEditPoints="1" noAdjustHandles="1" noChangeArrowheads="1" noChangeShapeType="1" noTextEdit="1"/>
              </p:cNvSpPr>
              <p:nvPr/>
            </p:nvSpPr>
            <p:spPr>
              <a:xfrm>
                <a:off x="2175067" y="736323"/>
                <a:ext cx="6243889" cy="529184"/>
              </a:xfrm>
              <a:prstGeom prst="rect">
                <a:avLst/>
              </a:prstGeom>
              <a:blipFill>
                <a:blip r:embed="rId3"/>
                <a:stretch>
                  <a:fillRect/>
                </a:stretch>
              </a:blipFill>
            </p:spPr>
            <p:txBody>
              <a:bodyPr/>
              <a:lstStyle/>
              <a:p>
                <a:r>
                  <a:rPr lang="zh-CN" altLang="en-US">
                    <a:noFill/>
                  </a:rPr>
                  <a:t> </a:t>
                </a:r>
              </a:p>
            </p:txBody>
          </p:sp>
        </mc:Fallback>
      </mc:AlternateContent>
      <p:sp>
        <p:nvSpPr>
          <p:cNvPr id="6" name="Text Box 3">
            <a:extLst>
              <a:ext uri="{FF2B5EF4-FFF2-40B4-BE49-F238E27FC236}">
                <a16:creationId xmlns:a16="http://schemas.microsoft.com/office/drawing/2014/main" id="{BA007424-F465-4556-B289-7FE8F9684A57}"/>
              </a:ext>
            </a:extLst>
          </p:cNvPr>
          <p:cNvSpPr txBox="1"/>
          <p:nvPr/>
        </p:nvSpPr>
        <p:spPr>
          <a:xfrm>
            <a:off x="187838" y="808534"/>
            <a:ext cx="3180715" cy="460375"/>
          </a:xfrm>
          <a:prstGeom prst="rect">
            <a:avLst/>
          </a:prstGeom>
          <a:noFill/>
        </p:spPr>
        <p:txBody>
          <a:bodyPr wrap="square" rtlCol="0">
            <a:spAutoFit/>
          </a:bodyPr>
          <a:lstStyle/>
          <a:p>
            <a:r>
              <a:rPr lang="zh-CN" altLang="en-US" sz="2400" dirty="0"/>
              <a:t>控制方程：</a:t>
            </a:r>
          </a:p>
        </p:txBody>
      </p:sp>
      <p:cxnSp>
        <p:nvCxnSpPr>
          <p:cNvPr id="13" name="直接箭头连接符 12">
            <a:extLst>
              <a:ext uri="{FF2B5EF4-FFF2-40B4-BE49-F238E27FC236}">
                <a16:creationId xmlns:a16="http://schemas.microsoft.com/office/drawing/2014/main" id="{FDFDBBC9-9FA5-459F-9ED9-03F13EDF87DE}"/>
              </a:ext>
            </a:extLst>
          </p:cNvPr>
          <p:cNvCxnSpPr>
            <a:cxnSpLocks/>
          </p:cNvCxnSpPr>
          <p:nvPr/>
        </p:nvCxnSpPr>
        <p:spPr bwMode="auto">
          <a:xfrm flipV="1">
            <a:off x="2866186" y="1265507"/>
            <a:ext cx="764395" cy="657888"/>
          </a:xfrm>
          <a:prstGeom prst="straightConnector1">
            <a:avLst/>
          </a:pr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triangle"/>
          </a:ln>
        </p:spPr>
      </p:cxnSp>
      <p:sp>
        <p:nvSpPr>
          <p:cNvPr id="14" name="文本框 13">
            <a:extLst>
              <a:ext uri="{FF2B5EF4-FFF2-40B4-BE49-F238E27FC236}">
                <a16:creationId xmlns:a16="http://schemas.microsoft.com/office/drawing/2014/main" id="{2C55D7DC-ACAA-4057-9EA5-C7F11C6646CA}"/>
              </a:ext>
            </a:extLst>
          </p:cNvPr>
          <p:cNvSpPr txBox="1"/>
          <p:nvPr/>
        </p:nvSpPr>
        <p:spPr>
          <a:xfrm>
            <a:off x="2175067" y="1923395"/>
            <a:ext cx="1222744" cy="369332"/>
          </a:xfrm>
          <a:prstGeom prst="rect">
            <a:avLst/>
          </a:prstGeom>
          <a:noFill/>
        </p:spPr>
        <p:txBody>
          <a:bodyPr wrap="square" rtlCol="0">
            <a:spAutoFit/>
          </a:bodyPr>
          <a:lstStyle/>
          <a:p>
            <a:r>
              <a:rPr lang="zh-CN" altLang="en-US" b="1" dirty="0">
                <a:solidFill>
                  <a:srgbClr val="FF0000"/>
                </a:solidFill>
              </a:rPr>
              <a:t>方程系数</a:t>
            </a:r>
          </a:p>
        </p:txBody>
      </p:sp>
      <p:cxnSp>
        <p:nvCxnSpPr>
          <p:cNvPr id="9" name="直接箭头连接符 8">
            <a:extLst>
              <a:ext uri="{FF2B5EF4-FFF2-40B4-BE49-F238E27FC236}">
                <a16:creationId xmlns:a16="http://schemas.microsoft.com/office/drawing/2014/main" id="{38D23F05-CD88-498A-9C24-2BA05591B986}"/>
              </a:ext>
            </a:extLst>
          </p:cNvPr>
          <p:cNvCxnSpPr>
            <a:stCxn id="14" idx="0"/>
          </p:cNvCxnSpPr>
          <p:nvPr/>
        </p:nvCxnSpPr>
        <p:spPr bwMode="auto">
          <a:xfrm flipH="1" flipV="1">
            <a:off x="2529840" y="1265507"/>
            <a:ext cx="256599" cy="657888"/>
          </a:xfrm>
          <a:prstGeom prst="straightConnector1">
            <a:avLst/>
          </a:pr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triangle"/>
          </a:ln>
        </p:spPr>
      </p:cxnSp>
      <p:sp>
        <p:nvSpPr>
          <p:cNvPr id="16" name="文本框 15">
            <a:extLst>
              <a:ext uri="{FF2B5EF4-FFF2-40B4-BE49-F238E27FC236}">
                <a16:creationId xmlns:a16="http://schemas.microsoft.com/office/drawing/2014/main" id="{2F864F8E-0AFE-4BA8-8255-79714558D270}"/>
              </a:ext>
            </a:extLst>
          </p:cNvPr>
          <p:cNvSpPr txBox="1"/>
          <p:nvPr/>
        </p:nvSpPr>
        <p:spPr>
          <a:xfrm>
            <a:off x="3397810" y="1926797"/>
            <a:ext cx="1372310" cy="369332"/>
          </a:xfrm>
          <a:prstGeom prst="rect">
            <a:avLst/>
          </a:prstGeom>
          <a:noFill/>
        </p:spPr>
        <p:txBody>
          <a:bodyPr wrap="square" rtlCol="0">
            <a:spAutoFit/>
          </a:bodyPr>
          <a:lstStyle/>
          <a:p>
            <a:r>
              <a:rPr lang="zh-CN" altLang="en-US" b="1" dirty="0">
                <a:solidFill>
                  <a:srgbClr val="FF0000"/>
                </a:solidFill>
              </a:rPr>
              <a:t>声压扰动量</a:t>
            </a:r>
          </a:p>
        </p:txBody>
      </p:sp>
      <p:cxnSp>
        <p:nvCxnSpPr>
          <p:cNvPr id="11" name="直接箭头连接符 10">
            <a:extLst>
              <a:ext uri="{FF2B5EF4-FFF2-40B4-BE49-F238E27FC236}">
                <a16:creationId xmlns:a16="http://schemas.microsoft.com/office/drawing/2014/main" id="{360C7E84-EF10-419E-88F0-50410754B477}"/>
              </a:ext>
            </a:extLst>
          </p:cNvPr>
          <p:cNvCxnSpPr>
            <a:stCxn id="16" idx="0"/>
            <a:endCxn id="5" idx="2"/>
          </p:cNvCxnSpPr>
          <p:nvPr/>
        </p:nvCxnSpPr>
        <p:spPr bwMode="auto">
          <a:xfrm flipV="1">
            <a:off x="4083965" y="1265507"/>
            <a:ext cx="1213047" cy="661290"/>
          </a:xfrm>
          <a:prstGeom prst="straightConnector1">
            <a:avLst/>
          </a:pr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triangle"/>
          </a:ln>
        </p:spPr>
      </p:cxnSp>
      <p:pic>
        <p:nvPicPr>
          <p:cNvPr id="15" name="图片 14">
            <a:extLst>
              <a:ext uri="{FF2B5EF4-FFF2-40B4-BE49-F238E27FC236}">
                <a16:creationId xmlns:a16="http://schemas.microsoft.com/office/drawing/2014/main" id="{AAD17F69-ABBB-4A17-A913-7FF25FBCB27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5510" y="2361952"/>
            <a:ext cx="10025934" cy="3759725"/>
          </a:xfrm>
          <a:prstGeom prst="rect">
            <a:avLst/>
          </a:prstGeom>
        </p:spPr>
      </p:pic>
      <p:sp>
        <p:nvSpPr>
          <p:cNvPr id="28" name="TextBox 57">
            <a:extLst>
              <a:ext uri="{FF2B5EF4-FFF2-40B4-BE49-F238E27FC236}">
                <a16:creationId xmlns:a16="http://schemas.microsoft.com/office/drawing/2014/main" id="{5D6DDF6C-53C7-413E-A92C-5C96DF57E42D}"/>
              </a:ext>
            </a:extLst>
          </p:cNvPr>
          <p:cNvSpPr txBox="1"/>
          <p:nvPr/>
        </p:nvSpPr>
        <p:spPr>
          <a:xfrm>
            <a:off x="1383862" y="6217623"/>
            <a:ext cx="8420986" cy="369332"/>
          </a:xfrm>
          <a:prstGeom prst="rect">
            <a:avLst/>
          </a:prstGeom>
          <a:noFill/>
        </p:spPr>
        <p:txBody>
          <a:bodyPr wrap="square" rtlCol="0">
            <a:spAutoFit/>
          </a:bodyPr>
          <a:lstStyle/>
          <a:p>
            <a:pPr algn="ctr"/>
            <a:r>
              <a:rPr lang="zh-CN" altLang="en-US" dirty="0">
                <a:solidFill>
                  <a:schemeClr val="accent1">
                    <a:lumMod val="50000"/>
                  </a:schemeClr>
                </a:solidFill>
                <a:sym typeface="+mn-ea"/>
              </a:rPr>
              <a:t>基于精确</a:t>
            </a:r>
            <a:r>
              <a:rPr lang="en-US" altLang="zh-CN" dirty="0">
                <a:solidFill>
                  <a:schemeClr val="accent1">
                    <a:lumMod val="50000"/>
                  </a:schemeClr>
                </a:solidFill>
                <a:sym typeface="+mn-ea"/>
              </a:rPr>
              <a:t>Green</a:t>
            </a:r>
            <a:r>
              <a:rPr lang="zh-CN" altLang="en-US" dirty="0">
                <a:solidFill>
                  <a:schemeClr val="accent1">
                    <a:lumMod val="50000"/>
                  </a:schemeClr>
                </a:solidFill>
                <a:sym typeface="+mn-ea"/>
              </a:rPr>
              <a:t>函数解和含</a:t>
            </a:r>
            <a:r>
              <a:rPr lang="en-US" altLang="zh-CN" dirty="0">
                <a:solidFill>
                  <a:schemeClr val="accent1">
                    <a:lumMod val="50000"/>
                  </a:schemeClr>
                </a:solidFill>
                <a:sym typeface="+mn-ea"/>
              </a:rPr>
              <a:t>1%</a:t>
            </a:r>
            <a:r>
              <a:rPr lang="zh-CN" altLang="en-US" dirty="0">
                <a:solidFill>
                  <a:schemeClr val="accent1">
                    <a:lumMod val="50000"/>
                  </a:schemeClr>
                </a:solidFill>
                <a:sym typeface="+mn-ea"/>
              </a:rPr>
              <a:t>噪声数据提取的</a:t>
            </a:r>
            <a:r>
              <a:rPr lang="en-US" altLang="zh-CN" dirty="0">
                <a:solidFill>
                  <a:schemeClr val="accent1">
                    <a:lumMod val="50000"/>
                  </a:schemeClr>
                </a:solidFill>
                <a:sym typeface="+mn-ea"/>
              </a:rPr>
              <a:t>PDE</a:t>
            </a:r>
            <a:r>
              <a:rPr lang="zh-CN" altLang="en-US" dirty="0">
                <a:solidFill>
                  <a:schemeClr val="accent1">
                    <a:lumMod val="50000"/>
                  </a:schemeClr>
                </a:solidFill>
                <a:sym typeface="+mn-ea"/>
              </a:rPr>
              <a:t>结果比较</a:t>
            </a:r>
          </a:p>
        </p:txBody>
      </p:sp>
    </p:spTree>
    <p:extLst>
      <p:ext uri="{BB962C8B-B14F-4D97-AF65-F5344CB8AC3E}">
        <p14:creationId xmlns:p14="http://schemas.microsoft.com/office/powerpoint/2010/main" val="5237646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199"/>
        <p:cNvGrpSpPr/>
        <p:nvPr/>
      </p:nvGrpSpPr>
      <p:grpSpPr>
        <a:xfrm>
          <a:off x="0" y="0"/>
          <a:ext cx="0" cy="0"/>
          <a:chOff x="0" y="0"/>
          <a:chExt cx="0" cy="0"/>
        </a:xfrm>
      </p:grpSpPr>
      <p:sp>
        <p:nvSpPr>
          <p:cNvPr id="3" name="文本框 2">
            <a:extLst>
              <a:ext uri="{FF2B5EF4-FFF2-40B4-BE49-F238E27FC236}">
                <a16:creationId xmlns:a16="http://schemas.microsoft.com/office/drawing/2014/main" id="{4BA66400-D649-4160-9BA4-C9C746359D3C}"/>
              </a:ext>
            </a:extLst>
          </p:cNvPr>
          <p:cNvSpPr txBox="1"/>
          <p:nvPr/>
        </p:nvSpPr>
        <p:spPr>
          <a:xfrm>
            <a:off x="71020" y="40858"/>
            <a:ext cx="2625685" cy="461665"/>
          </a:xfrm>
          <a:prstGeom prst="rect">
            <a:avLst/>
          </a:prstGeom>
          <a:ln/>
        </p:spPr>
        <p:style>
          <a:lnRef idx="1">
            <a:schemeClr val="accent5"/>
          </a:lnRef>
          <a:fillRef idx="2">
            <a:schemeClr val="accent5"/>
          </a:fillRef>
          <a:effectRef idx="1">
            <a:schemeClr val="accent5"/>
          </a:effectRef>
          <a:fontRef idx="minor">
            <a:schemeClr val="dk1"/>
          </a:fontRef>
        </p:style>
        <p:txBody>
          <a:bodyPr wrap="square">
            <a:spAutoFit/>
          </a:bodyPr>
          <a:lstStyle/>
          <a:p>
            <a:r>
              <a:rPr lang="en-US" altLang="zh-CN" sz="2400" b="1" dirty="0">
                <a:solidFill>
                  <a:schemeClr val="tx1"/>
                </a:solidFill>
              </a:rPr>
              <a:t>2.1 </a:t>
            </a:r>
            <a:r>
              <a:rPr lang="zh-CN" altLang="en-US" sz="2400" b="1" dirty="0">
                <a:solidFill>
                  <a:schemeClr val="tx1"/>
                </a:solidFill>
              </a:rPr>
              <a:t>提取物理机制</a:t>
            </a:r>
          </a:p>
        </p:txBody>
      </p:sp>
      <p:sp>
        <p:nvSpPr>
          <p:cNvPr id="4" name="灯片编号占位符 3">
            <a:extLst>
              <a:ext uri="{FF2B5EF4-FFF2-40B4-BE49-F238E27FC236}">
                <a16:creationId xmlns:a16="http://schemas.microsoft.com/office/drawing/2014/main" id="{36977492-A6DB-47E3-9BA6-24F8F9FA8D1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26</a:t>
            </a:fld>
            <a:endParaRPr lang="en-GB"/>
          </a:p>
        </p:txBody>
      </p:sp>
      <p:sp>
        <p:nvSpPr>
          <p:cNvPr id="28" name="TextBox 57">
            <a:extLst>
              <a:ext uri="{FF2B5EF4-FFF2-40B4-BE49-F238E27FC236}">
                <a16:creationId xmlns:a16="http://schemas.microsoft.com/office/drawing/2014/main" id="{5D6DDF6C-53C7-413E-A92C-5C96DF57E42D}"/>
              </a:ext>
            </a:extLst>
          </p:cNvPr>
          <p:cNvSpPr txBox="1"/>
          <p:nvPr/>
        </p:nvSpPr>
        <p:spPr>
          <a:xfrm>
            <a:off x="1248070" y="6418749"/>
            <a:ext cx="8420986" cy="369332"/>
          </a:xfrm>
          <a:prstGeom prst="rect">
            <a:avLst/>
          </a:prstGeom>
          <a:noFill/>
        </p:spPr>
        <p:txBody>
          <a:bodyPr wrap="square" rtlCol="0">
            <a:spAutoFit/>
          </a:bodyPr>
          <a:lstStyle/>
          <a:p>
            <a:pPr algn="ctr"/>
            <a:r>
              <a:rPr lang="zh-CN" altLang="en-US" dirty="0">
                <a:solidFill>
                  <a:schemeClr val="accent1">
                    <a:lumMod val="50000"/>
                  </a:schemeClr>
                </a:solidFill>
                <a:sym typeface="+mn-ea"/>
              </a:rPr>
              <a:t>总声场精确解（左），网络学习结果（右）</a:t>
            </a:r>
          </a:p>
        </p:txBody>
      </p:sp>
      <p:pic>
        <p:nvPicPr>
          <p:cNvPr id="7" name="图片 6">
            <a:extLst>
              <a:ext uri="{FF2B5EF4-FFF2-40B4-BE49-F238E27FC236}">
                <a16:creationId xmlns:a16="http://schemas.microsoft.com/office/drawing/2014/main" id="{0C2677C4-4684-47D3-9038-099DF1CC4F3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00956" y="517347"/>
            <a:ext cx="7315215" cy="2743206"/>
          </a:xfrm>
          <a:prstGeom prst="rect">
            <a:avLst/>
          </a:prstGeom>
        </p:spPr>
      </p:pic>
      <p:pic>
        <p:nvPicPr>
          <p:cNvPr id="10" name="图片 9">
            <a:extLst>
              <a:ext uri="{FF2B5EF4-FFF2-40B4-BE49-F238E27FC236}">
                <a16:creationId xmlns:a16="http://schemas.microsoft.com/office/drawing/2014/main" id="{A4468425-4C6D-4B1D-A396-A1302F64E9F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00956" y="3629885"/>
            <a:ext cx="7315215" cy="2743206"/>
          </a:xfrm>
          <a:prstGeom prst="rect">
            <a:avLst/>
          </a:prstGeom>
        </p:spPr>
      </p:pic>
      <p:sp>
        <p:nvSpPr>
          <p:cNvPr id="17" name="TextBox 57">
            <a:extLst>
              <a:ext uri="{FF2B5EF4-FFF2-40B4-BE49-F238E27FC236}">
                <a16:creationId xmlns:a16="http://schemas.microsoft.com/office/drawing/2014/main" id="{F77B59F3-B115-4EDC-A628-3050BB923CDF}"/>
              </a:ext>
            </a:extLst>
          </p:cNvPr>
          <p:cNvSpPr txBox="1"/>
          <p:nvPr/>
        </p:nvSpPr>
        <p:spPr>
          <a:xfrm>
            <a:off x="1248070" y="3275377"/>
            <a:ext cx="8420986" cy="369332"/>
          </a:xfrm>
          <a:prstGeom prst="rect">
            <a:avLst/>
          </a:prstGeom>
          <a:noFill/>
        </p:spPr>
        <p:txBody>
          <a:bodyPr wrap="square" rtlCol="0">
            <a:spAutoFit/>
          </a:bodyPr>
          <a:lstStyle/>
          <a:p>
            <a:pPr algn="ctr"/>
            <a:r>
              <a:rPr lang="zh-CN" altLang="en-US" dirty="0">
                <a:solidFill>
                  <a:schemeClr val="accent1">
                    <a:lumMod val="50000"/>
                  </a:schemeClr>
                </a:solidFill>
                <a:sym typeface="+mn-ea"/>
              </a:rPr>
              <a:t>散射声场精确解（左），网络学习结果（右）</a:t>
            </a:r>
          </a:p>
        </p:txBody>
      </p:sp>
    </p:spTree>
    <p:extLst>
      <p:ext uri="{BB962C8B-B14F-4D97-AF65-F5344CB8AC3E}">
        <p14:creationId xmlns:p14="http://schemas.microsoft.com/office/powerpoint/2010/main" val="4537695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199"/>
        <p:cNvGrpSpPr/>
        <p:nvPr/>
      </p:nvGrpSpPr>
      <p:grpSpPr>
        <a:xfrm>
          <a:off x="0" y="0"/>
          <a:ext cx="0" cy="0"/>
          <a:chOff x="0" y="0"/>
          <a:chExt cx="0" cy="0"/>
        </a:xfrm>
      </p:grpSpPr>
      <p:sp>
        <p:nvSpPr>
          <p:cNvPr id="2" name="文本框 1">
            <a:extLst>
              <a:ext uri="{FF2B5EF4-FFF2-40B4-BE49-F238E27FC236}">
                <a16:creationId xmlns:a16="http://schemas.microsoft.com/office/drawing/2014/main" id="{880FF12F-1908-47C8-A56C-10C306D4618D}"/>
              </a:ext>
            </a:extLst>
          </p:cNvPr>
          <p:cNvSpPr txBox="1"/>
          <p:nvPr/>
        </p:nvSpPr>
        <p:spPr>
          <a:xfrm>
            <a:off x="71021" y="40858"/>
            <a:ext cx="2881406" cy="461665"/>
          </a:xfrm>
          <a:prstGeom prst="rect">
            <a:avLst/>
          </a:prstGeom>
          <a:ln/>
        </p:spPr>
        <p:style>
          <a:lnRef idx="1">
            <a:schemeClr val="accent5"/>
          </a:lnRef>
          <a:fillRef idx="2">
            <a:schemeClr val="accent5"/>
          </a:fillRef>
          <a:effectRef idx="1">
            <a:schemeClr val="accent5"/>
          </a:effectRef>
          <a:fontRef idx="minor">
            <a:schemeClr val="dk1"/>
          </a:fontRef>
        </p:style>
        <p:txBody>
          <a:bodyPr wrap="square">
            <a:spAutoFit/>
          </a:bodyPr>
          <a:lstStyle/>
          <a:p>
            <a:r>
              <a:rPr lang="en-US" altLang="zh-CN" sz="2400" b="1" dirty="0"/>
              <a:t>2.2 </a:t>
            </a:r>
            <a:r>
              <a:rPr lang="zh-CN" altLang="en-US" sz="2400" b="1" dirty="0"/>
              <a:t>声场计算函数化</a:t>
            </a:r>
          </a:p>
        </p:txBody>
      </p:sp>
      <p:sp>
        <p:nvSpPr>
          <p:cNvPr id="3" name="灯片编号占位符 2">
            <a:extLst>
              <a:ext uri="{FF2B5EF4-FFF2-40B4-BE49-F238E27FC236}">
                <a16:creationId xmlns:a16="http://schemas.microsoft.com/office/drawing/2014/main" id="{A759E09D-4A3B-464A-B444-BC009C97FD2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27</a:t>
            </a:fld>
            <a:endParaRPr lang="en-GB"/>
          </a:p>
        </p:txBody>
      </p:sp>
      <p:graphicFrame>
        <p:nvGraphicFramePr>
          <p:cNvPr id="5" name="表格 5">
            <a:extLst>
              <a:ext uri="{FF2B5EF4-FFF2-40B4-BE49-F238E27FC236}">
                <a16:creationId xmlns:a16="http://schemas.microsoft.com/office/drawing/2014/main" id="{41AB40F8-DF9D-4F00-A39C-809DE62298F6}"/>
              </a:ext>
            </a:extLst>
          </p:cNvPr>
          <p:cNvGraphicFramePr>
            <a:graphicFrameLocks noGrp="1"/>
          </p:cNvGraphicFramePr>
          <p:nvPr>
            <p:extLst>
              <p:ext uri="{D42A27DB-BD31-4B8C-83A1-F6EECF244321}">
                <p14:modId xmlns:p14="http://schemas.microsoft.com/office/powerpoint/2010/main" val="4272112757"/>
              </p:ext>
            </p:extLst>
          </p:nvPr>
        </p:nvGraphicFramePr>
        <p:xfrm>
          <a:off x="1117600" y="1733222"/>
          <a:ext cx="8972696" cy="1483360"/>
        </p:xfrm>
        <a:graphic>
          <a:graphicData uri="http://schemas.openxmlformats.org/drawingml/2006/table">
            <a:tbl>
              <a:tblPr firstRow="1" bandRow="1">
                <a:tableStyleId>{EB344D84-9AFB-497E-A393-DC336BA19D2E}</a:tableStyleId>
              </a:tblPr>
              <a:tblGrid>
                <a:gridCol w="2243174">
                  <a:extLst>
                    <a:ext uri="{9D8B030D-6E8A-4147-A177-3AD203B41FA5}">
                      <a16:colId xmlns:a16="http://schemas.microsoft.com/office/drawing/2014/main" val="1220604228"/>
                    </a:ext>
                  </a:extLst>
                </a:gridCol>
                <a:gridCol w="2243174">
                  <a:extLst>
                    <a:ext uri="{9D8B030D-6E8A-4147-A177-3AD203B41FA5}">
                      <a16:colId xmlns:a16="http://schemas.microsoft.com/office/drawing/2014/main" val="2441717620"/>
                    </a:ext>
                  </a:extLst>
                </a:gridCol>
                <a:gridCol w="2243174">
                  <a:extLst>
                    <a:ext uri="{9D8B030D-6E8A-4147-A177-3AD203B41FA5}">
                      <a16:colId xmlns:a16="http://schemas.microsoft.com/office/drawing/2014/main" val="2223828618"/>
                    </a:ext>
                  </a:extLst>
                </a:gridCol>
                <a:gridCol w="2243174">
                  <a:extLst>
                    <a:ext uri="{9D8B030D-6E8A-4147-A177-3AD203B41FA5}">
                      <a16:colId xmlns:a16="http://schemas.microsoft.com/office/drawing/2014/main" val="2263073654"/>
                    </a:ext>
                  </a:extLst>
                </a:gridCol>
              </a:tblGrid>
              <a:tr h="370840">
                <a:tc>
                  <a:txBody>
                    <a:bodyPr/>
                    <a:lstStyle/>
                    <a:p>
                      <a:pPr algn="ctr"/>
                      <a:r>
                        <a:rPr lang="zh-CN" altLang="en-US" dirty="0">
                          <a:solidFill>
                            <a:schemeClr val="tx1"/>
                          </a:solidFill>
                        </a:rPr>
                        <a:t>处理部分</a:t>
                      </a:r>
                    </a:p>
                  </a:txBody>
                  <a:tcPr/>
                </a:tc>
                <a:tc>
                  <a:txBody>
                    <a:bodyPr/>
                    <a:lstStyle/>
                    <a:p>
                      <a:pPr algn="ctr"/>
                      <a:r>
                        <a:rPr lang="zh-CN" altLang="en-US" dirty="0">
                          <a:solidFill>
                            <a:schemeClr val="tx1"/>
                          </a:solidFill>
                        </a:rPr>
                        <a:t>例子</a:t>
                      </a:r>
                    </a:p>
                  </a:txBody>
                  <a:tcPr/>
                </a:tc>
                <a:tc>
                  <a:txBody>
                    <a:bodyPr/>
                    <a:lstStyle/>
                    <a:p>
                      <a:pPr algn="ctr"/>
                      <a:r>
                        <a:rPr lang="zh-CN" altLang="en-US" dirty="0">
                          <a:solidFill>
                            <a:schemeClr val="tx1"/>
                          </a:solidFill>
                        </a:rPr>
                        <a:t>优化方向</a:t>
                      </a:r>
                    </a:p>
                  </a:txBody>
                  <a:tcPr/>
                </a:tc>
                <a:tc>
                  <a:txBody>
                    <a:bodyPr/>
                    <a:lstStyle/>
                    <a:p>
                      <a:pPr algn="ctr"/>
                      <a:r>
                        <a:rPr lang="zh-CN" altLang="en-US" dirty="0">
                          <a:solidFill>
                            <a:schemeClr val="tx1"/>
                          </a:solidFill>
                        </a:rPr>
                        <a:t>优点</a:t>
                      </a:r>
                    </a:p>
                  </a:txBody>
                  <a:tcPr/>
                </a:tc>
                <a:extLst>
                  <a:ext uri="{0D108BD9-81ED-4DB2-BD59-A6C34878D82A}">
                    <a16:rowId xmlns:a16="http://schemas.microsoft.com/office/drawing/2014/main" val="2338482543"/>
                  </a:ext>
                </a:extLst>
              </a:tr>
              <a:tr h="370840">
                <a:tc>
                  <a:txBody>
                    <a:bodyPr/>
                    <a:lstStyle/>
                    <a:p>
                      <a:pPr algn="ctr"/>
                      <a:r>
                        <a:rPr lang="zh-CN" altLang="en-US" dirty="0">
                          <a:solidFill>
                            <a:schemeClr val="tx1"/>
                          </a:solidFill>
                        </a:rPr>
                        <a:t>全局</a:t>
                      </a:r>
                    </a:p>
                  </a:txBody>
                  <a:tcPr/>
                </a:tc>
                <a:tc>
                  <a:txBody>
                    <a:bodyPr/>
                    <a:lstStyle/>
                    <a:p>
                      <a:pPr algn="ctr"/>
                      <a:r>
                        <a:rPr lang="en-US" altLang="zh-CN" dirty="0">
                          <a:solidFill>
                            <a:schemeClr val="tx1"/>
                          </a:solidFill>
                        </a:rPr>
                        <a:t>\</a:t>
                      </a:r>
                      <a:endParaRPr lang="zh-CN" altLang="en-US" dirty="0">
                        <a:solidFill>
                          <a:schemeClr val="tx1"/>
                        </a:solidFill>
                      </a:endParaRPr>
                    </a:p>
                  </a:txBody>
                  <a:tcPr/>
                </a:tc>
                <a:tc>
                  <a:txBody>
                    <a:bodyPr/>
                    <a:lstStyle/>
                    <a:p>
                      <a:pPr algn="ctr"/>
                      <a:r>
                        <a:rPr lang="zh-CN" altLang="en-US" dirty="0">
                          <a:solidFill>
                            <a:schemeClr val="tx1"/>
                          </a:solidFill>
                        </a:rPr>
                        <a:t>计算速度</a:t>
                      </a:r>
                    </a:p>
                  </a:txBody>
                  <a:tcPr/>
                </a:tc>
                <a:tc>
                  <a:txBody>
                    <a:bodyPr/>
                    <a:lstStyle/>
                    <a:p>
                      <a:pPr algn="ctr"/>
                      <a:r>
                        <a:rPr lang="zh-CN" altLang="en-US" dirty="0">
                          <a:solidFill>
                            <a:schemeClr val="tx1"/>
                          </a:solidFill>
                        </a:rPr>
                        <a:t>三维声场快速计算</a:t>
                      </a:r>
                    </a:p>
                  </a:txBody>
                  <a:tcPr/>
                </a:tc>
                <a:extLst>
                  <a:ext uri="{0D108BD9-81ED-4DB2-BD59-A6C34878D82A}">
                    <a16:rowId xmlns:a16="http://schemas.microsoft.com/office/drawing/2014/main" val="2924911127"/>
                  </a:ext>
                </a:extLst>
              </a:tr>
              <a:tr h="370840">
                <a:tc>
                  <a:txBody>
                    <a:bodyPr/>
                    <a:lstStyle/>
                    <a:p>
                      <a:pPr algn="ctr"/>
                      <a:r>
                        <a:rPr lang="zh-CN" altLang="en-US" dirty="0">
                          <a:solidFill>
                            <a:schemeClr val="tx1"/>
                          </a:solidFill>
                        </a:rPr>
                        <a:t>算子</a:t>
                      </a:r>
                    </a:p>
                  </a:txBody>
                  <a:tcPr/>
                </a:tc>
                <a:tc>
                  <a:txBody>
                    <a:bodyPr/>
                    <a:lstStyle/>
                    <a:p>
                      <a:pPr algn="ctr"/>
                      <a:r>
                        <a:rPr lang="zh-CN" altLang="en-US" dirty="0">
                          <a:solidFill>
                            <a:schemeClr val="tx1"/>
                          </a:solidFill>
                        </a:rPr>
                        <a:t>抛物算子</a:t>
                      </a:r>
                    </a:p>
                  </a:txBody>
                  <a:tcPr/>
                </a:tc>
                <a:tc>
                  <a:txBody>
                    <a:bodyPr/>
                    <a:lstStyle/>
                    <a:p>
                      <a:pPr algn="ctr"/>
                      <a:r>
                        <a:rPr lang="zh-CN" altLang="en-US" dirty="0">
                          <a:solidFill>
                            <a:schemeClr val="tx1"/>
                          </a:solidFill>
                        </a:rPr>
                        <a:t>距离有关</a:t>
                      </a:r>
                    </a:p>
                  </a:txBody>
                  <a:tcPr/>
                </a:tc>
                <a:tc>
                  <a:txBody>
                    <a:bodyPr/>
                    <a:lstStyle/>
                    <a:p>
                      <a:pPr algn="ctr"/>
                      <a:r>
                        <a:rPr lang="zh-CN" altLang="en-US" dirty="0">
                          <a:solidFill>
                            <a:schemeClr val="tx1"/>
                          </a:solidFill>
                        </a:rPr>
                        <a:t>适应性</a:t>
                      </a:r>
                    </a:p>
                  </a:txBody>
                  <a:tcPr/>
                </a:tc>
                <a:extLst>
                  <a:ext uri="{0D108BD9-81ED-4DB2-BD59-A6C34878D82A}">
                    <a16:rowId xmlns:a16="http://schemas.microsoft.com/office/drawing/2014/main" val="1013304803"/>
                  </a:ext>
                </a:extLst>
              </a:tr>
              <a:tr h="370840">
                <a:tc>
                  <a:txBody>
                    <a:bodyPr/>
                    <a:lstStyle/>
                    <a:p>
                      <a:pPr algn="ctr"/>
                      <a:r>
                        <a:rPr lang="zh-CN" altLang="en-US" dirty="0">
                          <a:solidFill>
                            <a:schemeClr val="tx1"/>
                          </a:solidFill>
                        </a:rPr>
                        <a:t>解析方程</a:t>
                      </a:r>
                    </a:p>
                  </a:txBody>
                  <a:tcPr/>
                </a:tc>
                <a:tc>
                  <a:txBody>
                    <a:bodyPr/>
                    <a:lstStyle/>
                    <a:p>
                      <a:pPr algn="ctr"/>
                      <a:r>
                        <a:rPr lang="zh-CN" altLang="en-US" dirty="0">
                          <a:solidFill>
                            <a:schemeClr val="tx1"/>
                          </a:solidFill>
                        </a:rPr>
                        <a:t>频散方程</a:t>
                      </a:r>
                    </a:p>
                  </a:txBody>
                  <a:tcPr/>
                </a:tc>
                <a:tc>
                  <a:txBody>
                    <a:bodyPr/>
                    <a:lstStyle/>
                    <a:p>
                      <a:pPr algn="ctr"/>
                      <a:r>
                        <a:rPr lang="zh-CN" altLang="en-US" dirty="0">
                          <a:solidFill>
                            <a:schemeClr val="tx1"/>
                          </a:solidFill>
                        </a:rPr>
                        <a:t>计算速度</a:t>
                      </a:r>
                    </a:p>
                  </a:txBody>
                  <a:tcPr/>
                </a:tc>
                <a:tc>
                  <a:txBody>
                    <a:bodyPr/>
                    <a:lstStyle/>
                    <a:p>
                      <a:pPr algn="ctr"/>
                      <a:r>
                        <a:rPr lang="zh-CN" altLang="en-US" dirty="0">
                          <a:solidFill>
                            <a:schemeClr val="tx1"/>
                          </a:solidFill>
                        </a:rPr>
                        <a:t>可解释性</a:t>
                      </a:r>
                    </a:p>
                  </a:txBody>
                  <a:tcPr/>
                </a:tc>
                <a:extLst>
                  <a:ext uri="{0D108BD9-81ED-4DB2-BD59-A6C34878D82A}">
                    <a16:rowId xmlns:a16="http://schemas.microsoft.com/office/drawing/2014/main" val="2775983882"/>
                  </a:ext>
                </a:extLst>
              </a:tr>
            </a:tbl>
          </a:graphicData>
        </a:graphic>
      </p:graphicFrame>
      <p:graphicFrame>
        <p:nvGraphicFramePr>
          <p:cNvPr id="6" name="表格 5">
            <a:extLst>
              <a:ext uri="{FF2B5EF4-FFF2-40B4-BE49-F238E27FC236}">
                <a16:creationId xmlns:a16="http://schemas.microsoft.com/office/drawing/2014/main" id="{9DA2FE93-6D3F-4A3C-A8B3-64D2C4287E15}"/>
              </a:ext>
            </a:extLst>
          </p:cNvPr>
          <p:cNvGraphicFramePr>
            <a:graphicFrameLocks noGrp="1"/>
          </p:cNvGraphicFramePr>
          <p:nvPr>
            <p:extLst>
              <p:ext uri="{D42A27DB-BD31-4B8C-83A1-F6EECF244321}">
                <p14:modId xmlns:p14="http://schemas.microsoft.com/office/powerpoint/2010/main" val="3771721832"/>
              </p:ext>
            </p:extLst>
          </p:nvPr>
        </p:nvGraphicFramePr>
        <p:xfrm>
          <a:off x="1117600" y="4010602"/>
          <a:ext cx="8972696" cy="1483360"/>
        </p:xfrm>
        <a:graphic>
          <a:graphicData uri="http://schemas.openxmlformats.org/drawingml/2006/table">
            <a:tbl>
              <a:tblPr firstRow="1" bandRow="1">
                <a:tableStyleId>{EB344D84-9AFB-497E-A393-DC336BA19D2E}</a:tableStyleId>
              </a:tblPr>
              <a:tblGrid>
                <a:gridCol w="2243174">
                  <a:extLst>
                    <a:ext uri="{9D8B030D-6E8A-4147-A177-3AD203B41FA5}">
                      <a16:colId xmlns:a16="http://schemas.microsoft.com/office/drawing/2014/main" val="1220604228"/>
                    </a:ext>
                  </a:extLst>
                </a:gridCol>
                <a:gridCol w="2243174">
                  <a:extLst>
                    <a:ext uri="{9D8B030D-6E8A-4147-A177-3AD203B41FA5}">
                      <a16:colId xmlns:a16="http://schemas.microsoft.com/office/drawing/2014/main" val="2441717620"/>
                    </a:ext>
                  </a:extLst>
                </a:gridCol>
                <a:gridCol w="4486348">
                  <a:extLst>
                    <a:ext uri="{9D8B030D-6E8A-4147-A177-3AD203B41FA5}">
                      <a16:colId xmlns:a16="http://schemas.microsoft.com/office/drawing/2014/main" val="2223828618"/>
                    </a:ext>
                  </a:extLst>
                </a:gridCol>
              </a:tblGrid>
              <a:tr h="370840">
                <a:tc>
                  <a:txBody>
                    <a:bodyPr/>
                    <a:lstStyle/>
                    <a:p>
                      <a:pPr algn="ctr"/>
                      <a:r>
                        <a:rPr lang="zh-CN" altLang="en-US" dirty="0">
                          <a:solidFill>
                            <a:schemeClr val="tx1"/>
                          </a:solidFill>
                        </a:rPr>
                        <a:t>处理部分</a:t>
                      </a:r>
                    </a:p>
                  </a:txBody>
                  <a:tcPr/>
                </a:tc>
                <a:tc>
                  <a:txBody>
                    <a:bodyPr/>
                    <a:lstStyle/>
                    <a:p>
                      <a:pPr algn="ctr"/>
                      <a:r>
                        <a:rPr lang="en-US" altLang="zh-CN" dirty="0">
                          <a:solidFill>
                            <a:schemeClr val="tx1"/>
                          </a:solidFill>
                        </a:rPr>
                        <a:t>PINNs</a:t>
                      </a:r>
                      <a:r>
                        <a:rPr lang="zh-CN" altLang="en-US" dirty="0">
                          <a:solidFill>
                            <a:schemeClr val="tx1"/>
                          </a:solidFill>
                        </a:rPr>
                        <a:t>能否解决</a:t>
                      </a:r>
                    </a:p>
                  </a:txBody>
                  <a:tcPr/>
                </a:tc>
                <a:tc>
                  <a:txBody>
                    <a:bodyPr/>
                    <a:lstStyle/>
                    <a:p>
                      <a:pPr algn="ctr"/>
                      <a:r>
                        <a:rPr lang="zh-CN" altLang="en-US" dirty="0">
                          <a:solidFill>
                            <a:schemeClr val="tx1"/>
                          </a:solidFill>
                        </a:rPr>
                        <a:t>原因</a:t>
                      </a:r>
                    </a:p>
                  </a:txBody>
                  <a:tcPr/>
                </a:tc>
                <a:extLst>
                  <a:ext uri="{0D108BD9-81ED-4DB2-BD59-A6C34878D82A}">
                    <a16:rowId xmlns:a16="http://schemas.microsoft.com/office/drawing/2014/main" val="2338482543"/>
                  </a:ext>
                </a:extLst>
              </a:tr>
              <a:tr h="370840">
                <a:tc>
                  <a:txBody>
                    <a:bodyPr/>
                    <a:lstStyle/>
                    <a:p>
                      <a:pPr algn="ctr"/>
                      <a:r>
                        <a:rPr lang="zh-CN" altLang="en-US" dirty="0">
                          <a:solidFill>
                            <a:schemeClr val="tx1"/>
                          </a:solidFill>
                        </a:rPr>
                        <a:t>全局</a:t>
                      </a:r>
                    </a:p>
                  </a:txBody>
                  <a:tcPr/>
                </a:tc>
                <a:tc>
                  <a:txBody>
                    <a:bodyPr/>
                    <a:lstStyle/>
                    <a:p>
                      <a:pPr algn="ctr"/>
                      <a:r>
                        <a:rPr lang="zh-CN" altLang="en-US" dirty="0">
                          <a:solidFill>
                            <a:schemeClr val="tx1"/>
                          </a:solidFill>
                        </a:rPr>
                        <a:t>大计算域有问题</a:t>
                      </a:r>
                    </a:p>
                  </a:txBody>
                  <a:tcPr/>
                </a:tc>
                <a:tc>
                  <a:txBody>
                    <a:bodyPr/>
                    <a:lstStyle/>
                    <a:p>
                      <a:pPr algn="ctr"/>
                      <a:r>
                        <a:rPr lang="zh-CN" altLang="en-US" dirty="0">
                          <a:solidFill>
                            <a:schemeClr val="tx1"/>
                          </a:solidFill>
                        </a:rPr>
                        <a:t>模型简单，内存也限制了</a:t>
                      </a:r>
                      <a:r>
                        <a:rPr lang="en-US" altLang="zh-CN" dirty="0">
                          <a:solidFill>
                            <a:schemeClr val="tx1"/>
                          </a:solidFill>
                        </a:rPr>
                        <a:t>batch</a:t>
                      </a:r>
                      <a:r>
                        <a:rPr lang="zh-CN" altLang="en-US" dirty="0">
                          <a:solidFill>
                            <a:schemeClr val="tx1"/>
                          </a:solidFill>
                        </a:rPr>
                        <a:t>大小</a:t>
                      </a:r>
                    </a:p>
                  </a:txBody>
                  <a:tcPr/>
                </a:tc>
                <a:extLst>
                  <a:ext uri="{0D108BD9-81ED-4DB2-BD59-A6C34878D82A}">
                    <a16:rowId xmlns:a16="http://schemas.microsoft.com/office/drawing/2014/main" val="2924911127"/>
                  </a:ext>
                </a:extLst>
              </a:tr>
              <a:tr h="370840">
                <a:tc>
                  <a:txBody>
                    <a:bodyPr/>
                    <a:lstStyle/>
                    <a:p>
                      <a:pPr algn="ctr"/>
                      <a:r>
                        <a:rPr lang="zh-CN" altLang="en-US" dirty="0">
                          <a:solidFill>
                            <a:schemeClr val="tx1"/>
                          </a:solidFill>
                        </a:rPr>
                        <a:t>算子</a:t>
                      </a:r>
                    </a:p>
                  </a:txBody>
                  <a:tcPr/>
                </a:tc>
                <a:tc>
                  <a:txBody>
                    <a:bodyPr/>
                    <a:lstStyle/>
                    <a:p>
                      <a:pPr algn="ctr"/>
                      <a:r>
                        <a:rPr lang="zh-CN" altLang="en-US" dirty="0">
                          <a:solidFill>
                            <a:schemeClr val="tx1"/>
                          </a:solidFill>
                        </a:rPr>
                        <a:t>可以模拟算子</a:t>
                      </a:r>
                    </a:p>
                  </a:txBody>
                  <a:tcPr/>
                </a:tc>
                <a:tc>
                  <a:txBody>
                    <a:bodyPr/>
                    <a:lstStyle/>
                    <a:p>
                      <a:pPr algn="ctr"/>
                      <a:r>
                        <a:rPr lang="zh-CN" altLang="en-US" dirty="0">
                          <a:solidFill>
                            <a:schemeClr val="tx1"/>
                          </a:solidFill>
                        </a:rPr>
                        <a:t>目标</a:t>
                      </a:r>
                      <a:r>
                        <a:rPr lang="zh-CN" altLang="en-US">
                          <a:solidFill>
                            <a:schemeClr val="tx1"/>
                          </a:solidFill>
                        </a:rPr>
                        <a:t>简单，应用灵活</a:t>
                      </a:r>
                      <a:endParaRPr lang="zh-CN" altLang="en-US" dirty="0">
                        <a:solidFill>
                          <a:schemeClr val="tx1"/>
                        </a:solidFill>
                      </a:endParaRPr>
                    </a:p>
                  </a:txBody>
                  <a:tcPr/>
                </a:tc>
                <a:extLst>
                  <a:ext uri="{0D108BD9-81ED-4DB2-BD59-A6C34878D82A}">
                    <a16:rowId xmlns:a16="http://schemas.microsoft.com/office/drawing/2014/main" val="1013304803"/>
                  </a:ext>
                </a:extLst>
              </a:tr>
              <a:tr h="370840">
                <a:tc>
                  <a:txBody>
                    <a:bodyPr/>
                    <a:lstStyle/>
                    <a:p>
                      <a:pPr algn="ctr"/>
                      <a:r>
                        <a:rPr lang="zh-CN" altLang="en-US" dirty="0">
                          <a:solidFill>
                            <a:schemeClr val="tx1"/>
                          </a:solidFill>
                        </a:rPr>
                        <a:t>解析方程</a:t>
                      </a:r>
                    </a:p>
                  </a:txBody>
                  <a:tcPr/>
                </a:tc>
                <a:tc>
                  <a:txBody>
                    <a:bodyPr/>
                    <a:lstStyle/>
                    <a:p>
                      <a:pPr algn="ctr"/>
                      <a:r>
                        <a:rPr lang="zh-CN" altLang="en-US" dirty="0">
                          <a:solidFill>
                            <a:schemeClr val="tx1"/>
                          </a:solidFill>
                        </a:rPr>
                        <a:t>高频有问题</a:t>
                      </a:r>
                    </a:p>
                  </a:txBody>
                  <a:tcPr/>
                </a:tc>
                <a:tc>
                  <a:txBody>
                    <a:bodyPr/>
                    <a:lstStyle/>
                    <a:p>
                      <a:pPr algn="ctr"/>
                      <a:r>
                        <a:rPr lang="zh-CN" altLang="en-US" dirty="0">
                          <a:solidFill>
                            <a:schemeClr val="tx1"/>
                          </a:solidFill>
                        </a:rPr>
                        <a:t>模型简单，激活函数对高频结果不理想</a:t>
                      </a:r>
                    </a:p>
                  </a:txBody>
                  <a:tcPr/>
                </a:tc>
                <a:extLst>
                  <a:ext uri="{0D108BD9-81ED-4DB2-BD59-A6C34878D82A}">
                    <a16:rowId xmlns:a16="http://schemas.microsoft.com/office/drawing/2014/main" val="2775983882"/>
                  </a:ext>
                </a:extLst>
              </a:tr>
            </a:tbl>
          </a:graphicData>
        </a:graphic>
      </p:graphicFrame>
      <p:sp>
        <p:nvSpPr>
          <p:cNvPr id="7" name="TextBox 57">
            <a:extLst>
              <a:ext uri="{FF2B5EF4-FFF2-40B4-BE49-F238E27FC236}">
                <a16:creationId xmlns:a16="http://schemas.microsoft.com/office/drawing/2014/main" id="{B624CE1B-CB3E-438D-B2CC-CF217B526BFE}"/>
              </a:ext>
            </a:extLst>
          </p:cNvPr>
          <p:cNvSpPr txBox="1"/>
          <p:nvPr/>
        </p:nvSpPr>
        <p:spPr>
          <a:xfrm>
            <a:off x="3840106" y="3536590"/>
            <a:ext cx="3527683" cy="369332"/>
          </a:xfrm>
          <a:prstGeom prst="rect">
            <a:avLst/>
          </a:prstGeom>
          <a:noFill/>
        </p:spPr>
        <p:txBody>
          <a:bodyPr wrap="square" rtlCol="0">
            <a:spAutoFit/>
          </a:bodyPr>
          <a:lstStyle/>
          <a:p>
            <a:pPr algn="ctr"/>
            <a:r>
              <a:rPr lang="zh-CN" altLang="en-US" dirty="0">
                <a:solidFill>
                  <a:schemeClr val="accent1">
                    <a:lumMod val="50000"/>
                  </a:schemeClr>
                </a:solidFill>
                <a:sym typeface="+mn-ea"/>
              </a:rPr>
              <a:t>声场模型函数化处理研究现状</a:t>
            </a:r>
          </a:p>
        </p:txBody>
      </p:sp>
      <p:sp>
        <p:nvSpPr>
          <p:cNvPr id="8" name="TextBox 57">
            <a:extLst>
              <a:ext uri="{FF2B5EF4-FFF2-40B4-BE49-F238E27FC236}">
                <a16:creationId xmlns:a16="http://schemas.microsoft.com/office/drawing/2014/main" id="{C70AC15D-C5ED-4DDF-B7AC-C4B65D92043A}"/>
              </a:ext>
            </a:extLst>
          </p:cNvPr>
          <p:cNvSpPr txBox="1"/>
          <p:nvPr/>
        </p:nvSpPr>
        <p:spPr>
          <a:xfrm>
            <a:off x="3840106" y="1140498"/>
            <a:ext cx="3527683" cy="369332"/>
          </a:xfrm>
          <a:prstGeom prst="rect">
            <a:avLst/>
          </a:prstGeom>
          <a:noFill/>
        </p:spPr>
        <p:txBody>
          <a:bodyPr wrap="square" rtlCol="0">
            <a:spAutoFit/>
          </a:bodyPr>
          <a:lstStyle/>
          <a:p>
            <a:pPr algn="ctr"/>
            <a:r>
              <a:rPr lang="zh-CN" altLang="en-US" dirty="0">
                <a:solidFill>
                  <a:schemeClr val="accent1">
                    <a:lumMod val="50000"/>
                  </a:schemeClr>
                </a:solidFill>
                <a:sym typeface="+mn-ea"/>
              </a:rPr>
              <a:t>声场模型函数化处理发展趋势</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199"/>
        <p:cNvGrpSpPr/>
        <p:nvPr/>
      </p:nvGrpSpPr>
      <p:grpSpPr>
        <a:xfrm>
          <a:off x="0" y="0"/>
          <a:ext cx="0" cy="0"/>
          <a:chOff x="0" y="0"/>
          <a:chExt cx="0" cy="0"/>
        </a:xfrm>
      </p:grpSpPr>
      <p:pic>
        <p:nvPicPr>
          <p:cNvPr id="2" name="Picture 1" descr="fig6"/>
          <p:cNvPicPr>
            <a:picLocks noChangeAspect="1"/>
          </p:cNvPicPr>
          <p:nvPr/>
        </p:nvPicPr>
        <p:blipFill>
          <a:blip r:embed="rId3"/>
          <a:stretch>
            <a:fillRect/>
          </a:stretch>
        </p:blipFill>
        <p:spPr>
          <a:xfrm>
            <a:off x="4848225" y="745490"/>
            <a:ext cx="6038850" cy="3390900"/>
          </a:xfrm>
          <a:prstGeom prst="rect">
            <a:avLst/>
          </a:prstGeom>
        </p:spPr>
      </p:pic>
      <p:sp>
        <p:nvSpPr>
          <p:cNvPr id="9571" name="Google Shape;9571;p134"/>
          <p:cNvSpPr txBox="1"/>
          <p:nvPr/>
        </p:nvSpPr>
        <p:spPr>
          <a:xfrm>
            <a:off x="1972000" y="72665"/>
            <a:ext cx="8248000" cy="673100"/>
          </a:xfrm>
          <a:prstGeom prst="rect">
            <a:avLst/>
          </a:prstGeom>
          <a:noFill/>
          <a:ln>
            <a:noFill/>
          </a:ln>
        </p:spPr>
        <p:txBody>
          <a:bodyPr spcFirstLastPara="1" wrap="square" lIns="121900" tIns="121900" rIns="121900" bIns="121900" anchor="t" anchorCtr="0">
            <a:spAutoFit/>
            <a:scene3d>
              <a:camera prst="orthographicFront"/>
              <a:lightRig rig="soft" dir="t">
                <a:rot lat="0" lon="0" rev="15600000"/>
              </a:lightRig>
            </a:scene3d>
            <a:sp3d extrusionH="57150" prstMaterial="softEdge">
              <a:bevelT w="25400" h="38100"/>
            </a:sp3d>
          </a:bodyPr>
          <a:lstStyle/>
          <a:p>
            <a:pPr marL="0" lvl="0" indent="0" algn="ctr" rtl="0">
              <a:spcBef>
                <a:spcPts val="0"/>
              </a:spcBef>
              <a:spcAft>
                <a:spcPts val="0"/>
              </a:spcAft>
              <a:buNone/>
            </a:pPr>
            <a:r>
              <a:rPr lang="en-US" altLang="zh-CN" sz="2800" b="1" dirty="0">
                <a:solidFill>
                  <a:schemeClr val="accent4"/>
                </a:solidFill>
                <a:effectLst/>
              </a:rPr>
              <a:t>2.2.1 </a:t>
            </a:r>
            <a:r>
              <a:rPr lang="zh-CN" altLang="en-US" sz="2800" b="1" dirty="0">
                <a:solidFill>
                  <a:schemeClr val="accent4"/>
                </a:solidFill>
                <a:effectLst/>
              </a:rPr>
              <a:t>基于二维抛物方程的</a:t>
            </a:r>
            <a:r>
              <a:rPr lang="zh-CN" altLang="en-US" sz="2800" b="1" dirty="0">
                <a:solidFill>
                  <a:srgbClr val="FF0000"/>
                </a:solidFill>
                <a:effectLst/>
              </a:rPr>
              <a:t>数据集</a:t>
            </a:r>
            <a:r>
              <a:rPr lang="zh-CN" altLang="en-US" sz="2800" b="1" dirty="0">
                <a:solidFill>
                  <a:schemeClr val="accent4"/>
                </a:solidFill>
                <a:effectLst/>
              </a:rPr>
              <a:t>生成</a:t>
            </a:r>
          </a:p>
        </p:txBody>
      </p:sp>
      <p:pic>
        <p:nvPicPr>
          <p:cNvPr id="3" name="Picture 2" descr="fig5"/>
          <p:cNvPicPr>
            <a:picLocks noChangeAspect="1"/>
          </p:cNvPicPr>
          <p:nvPr/>
        </p:nvPicPr>
        <p:blipFill>
          <a:blip r:embed="rId4"/>
          <a:stretch>
            <a:fillRect/>
          </a:stretch>
        </p:blipFill>
        <p:spPr>
          <a:xfrm>
            <a:off x="10136" y="745490"/>
            <a:ext cx="4855845" cy="3642360"/>
          </a:xfrm>
          <a:prstGeom prst="rect">
            <a:avLst/>
          </a:prstGeom>
        </p:spPr>
      </p:pic>
      <mc:AlternateContent xmlns:mc="http://schemas.openxmlformats.org/markup-compatibility/2006" xmlns:a14="http://schemas.microsoft.com/office/drawing/2010/main">
        <mc:Choice Requires="a14">
          <p:sp>
            <p:nvSpPr>
              <p:cNvPr id="5" name="Text Box 4"/>
              <p:cNvSpPr txBox="1"/>
              <p:nvPr/>
            </p:nvSpPr>
            <p:spPr>
              <a:xfrm>
                <a:off x="268787" y="4778305"/>
                <a:ext cx="3898265" cy="424180"/>
              </a:xfrm>
              <a:prstGeom prst="rect">
                <a:avLst/>
              </a:prstGeom>
              <a:noFill/>
            </p:spPr>
            <p:txBody>
              <a:bodyPr wrap="none" rtlCol="0" anchor="t">
                <a:spAutoFit/>
              </a:bodyPr>
              <a:lstStyle/>
              <a:p>
                <a:pPr algn="l"/>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cs typeface="DejaVu Math TeX Gyre" panose="02000503000000000000" charset="0"/>
                        </a:rPr>
                        <m:t>图为声压</m:t>
                      </m:r>
                      <m:r>
                        <a:rPr lang="en-US" i="1">
                          <a:latin typeface="Cambria Math" panose="02040503050406030204" pitchFamily="18" charset="0"/>
                          <a:cs typeface="DejaVu Math TeX Gyre" panose="02000503000000000000" charset="0"/>
                        </a:rPr>
                        <m:t>𝑃</m:t>
                      </m:r>
                      <m:r>
                        <a:rPr lang="en-US" i="1">
                          <a:latin typeface="Cambria Math" panose="02040503050406030204" pitchFamily="18" charset="0"/>
                          <a:cs typeface="DejaVu Math TeX Gyre" panose="02000503000000000000" charset="0"/>
                        </a:rPr>
                        <m:t>,</m:t>
                      </m:r>
                      <m:r>
                        <a:rPr lang="en-US" i="1">
                          <a:latin typeface="Cambria Math" panose="02040503050406030204" pitchFamily="18" charset="0"/>
                          <a:cs typeface="DejaVu Math TeX Gyre" panose="02000503000000000000" charset="0"/>
                        </a:rPr>
                        <m:t>进行了变换：</m:t>
                      </m:r>
                      <m:acc>
                        <m:accPr>
                          <m:chr m:val="̃"/>
                          <m:ctrlPr>
                            <a:rPr lang="en-US" i="1">
                              <a:latin typeface="Cambria Math" panose="02040503050406030204" pitchFamily="18" charset="0"/>
                              <a:cs typeface="DejaVu Math TeX Gyre" panose="02000503000000000000" charset="0"/>
                            </a:rPr>
                          </m:ctrlPr>
                        </m:accPr>
                        <m:e>
                          <m:r>
                            <a:rPr lang="en-US" i="1">
                              <a:latin typeface="Cambria Math" panose="02040503050406030204" pitchFamily="18" charset="0"/>
                              <a:cs typeface="DejaVu Math TeX Gyre" panose="02000503000000000000" charset="0"/>
                            </a:rPr>
                            <m:t>𝑃</m:t>
                          </m:r>
                        </m:e>
                      </m:acc>
                      <m:r>
                        <a:rPr lang="en-US" i="1">
                          <a:latin typeface="Cambria Math" panose="02040503050406030204" pitchFamily="18" charset="0"/>
                          <a:cs typeface="DejaVu Math TeX Gyre" panose="02000503000000000000" charset="0"/>
                        </a:rPr>
                        <m:t>=</m:t>
                      </m:r>
                      <m:f>
                        <m:fPr>
                          <m:type m:val="lin"/>
                          <m:ctrlPr>
                            <a:rPr lang="en-US" i="1">
                              <a:latin typeface="Cambria Math" panose="02040503050406030204" pitchFamily="18" charset="0"/>
                              <a:cs typeface="DejaVu Math TeX Gyre" panose="02000503000000000000" charset="0"/>
                            </a:rPr>
                          </m:ctrlPr>
                        </m:fPr>
                        <m:num>
                          <m:r>
                            <a:rPr lang="en-US" i="1">
                              <a:latin typeface="Cambria Math" panose="02040503050406030204" pitchFamily="18" charset="0"/>
                              <a:cs typeface="DejaVu Math TeX Gyre" panose="02000503000000000000" charset="0"/>
                            </a:rPr>
                            <m:t>𝑃</m:t>
                          </m:r>
                        </m:num>
                        <m:den>
                          <m:rad>
                            <m:radPr>
                              <m:degHide m:val="on"/>
                              <m:ctrlPr>
                                <a:rPr lang="en-US" i="1">
                                  <a:latin typeface="Cambria Math" panose="02040503050406030204" pitchFamily="18" charset="0"/>
                                  <a:cs typeface="DejaVu Math TeX Gyre" panose="02000503000000000000" charset="0"/>
                                </a:rPr>
                              </m:ctrlPr>
                            </m:radPr>
                            <m:deg/>
                            <m:e>
                              <m:r>
                                <a:rPr lang="en-US" i="1">
                                  <a:latin typeface="Cambria Math" panose="02040503050406030204" pitchFamily="18" charset="0"/>
                                  <a:cs typeface="DejaVu Math TeX Gyre" panose="02000503000000000000" charset="0"/>
                                </a:rPr>
                                <m:t>𝑟</m:t>
                              </m:r>
                            </m:e>
                          </m:rad>
                        </m:den>
                      </m:f>
                    </m:oMath>
                  </m:oMathPara>
                </a14:m>
                <a:endParaRPr lang="en-US" dirty="0"/>
              </a:p>
            </p:txBody>
          </p:sp>
        </mc:Choice>
        <mc:Fallback xmlns="">
          <p:sp>
            <p:nvSpPr>
              <p:cNvPr id="5" name="Text Box 4"/>
              <p:cNvSpPr txBox="1">
                <a:spLocks noRot="1" noChangeAspect="1" noMove="1" noResize="1" noEditPoints="1" noAdjustHandles="1" noChangeArrowheads="1" noChangeShapeType="1" noTextEdit="1"/>
              </p:cNvSpPr>
              <p:nvPr/>
            </p:nvSpPr>
            <p:spPr>
              <a:xfrm>
                <a:off x="268787" y="4778305"/>
                <a:ext cx="3898265" cy="424180"/>
              </a:xfrm>
              <a:prstGeom prst="rect">
                <a:avLst/>
              </a:prstGeom>
              <a:blipFill>
                <a:blip r:embed="rId5"/>
                <a:stretch>
                  <a:fillRect t="-100000" r="-6875" b="-146377"/>
                </a:stretch>
              </a:blipFill>
            </p:spPr>
            <p:txBody>
              <a:bodyPr/>
              <a:lstStyle/>
              <a:p>
                <a:r>
                  <a:rPr lang="zh-CN" altLang="en-US">
                    <a:noFill/>
                  </a:rPr>
                  <a:t> </a:t>
                </a:r>
              </a:p>
            </p:txBody>
          </p:sp>
        </mc:Fallback>
      </mc:AlternateContent>
      <p:sp>
        <p:nvSpPr>
          <p:cNvPr id="6" name="Text Box 5"/>
          <p:cNvSpPr txBox="1"/>
          <p:nvPr/>
        </p:nvSpPr>
        <p:spPr>
          <a:xfrm>
            <a:off x="383540" y="5043745"/>
            <a:ext cx="4098925" cy="1200329"/>
          </a:xfrm>
          <a:prstGeom prst="rect">
            <a:avLst/>
          </a:prstGeom>
          <a:noFill/>
        </p:spPr>
        <p:txBody>
          <a:bodyPr wrap="square" rtlCol="0">
            <a:spAutoFit/>
          </a:bodyPr>
          <a:lstStyle/>
          <a:p>
            <a:endParaRPr lang="zh-CN" altLang="en-US" dirty="0"/>
          </a:p>
          <a:p>
            <a:r>
              <a:rPr lang="en-US" altLang="zh-CN" dirty="0"/>
              <a:t>RAM</a:t>
            </a:r>
            <a:r>
              <a:rPr lang="zh-CN" altLang="en-US" dirty="0"/>
              <a:t>程序包自带算例，仅进行了上面处理。</a:t>
            </a:r>
            <a:endParaRPr lang="en-US" altLang="zh-CN" dirty="0"/>
          </a:p>
          <a:p>
            <a:r>
              <a:rPr lang="zh-CN" altLang="en-US" dirty="0"/>
              <a:t>密度恒定，衰减系数</a:t>
            </a:r>
            <a:r>
              <a:rPr lang="en-US" altLang="zh-CN" dirty="0"/>
              <a:t>0</a:t>
            </a:r>
            <a:r>
              <a:rPr lang="zh-CN" altLang="en-US" dirty="0"/>
              <a:t>。</a:t>
            </a:r>
          </a:p>
        </p:txBody>
      </p:sp>
      <p:sp>
        <p:nvSpPr>
          <p:cNvPr id="13" name="Content Placeholder 12"/>
          <p:cNvSpPr>
            <a:spLocks noGrp="1"/>
          </p:cNvSpPr>
          <p:nvPr>
            <p:ph sz="half" idx="2"/>
          </p:nvPr>
        </p:nvSpPr>
        <p:spPr>
          <a:xfrm>
            <a:off x="4771370" y="4584094"/>
            <a:ext cx="6192559" cy="2119630"/>
          </a:xfrm>
          <a:ln w="28575">
            <a:solidFill>
              <a:schemeClr val="tx1">
                <a:lumMod val="95000"/>
                <a:lumOff val="5000"/>
              </a:schemeClr>
            </a:solidFill>
          </a:ln>
        </p:spPr>
        <p:txBody>
          <a:bodyPr/>
          <a:lstStyle/>
          <a:p>
            <a:pPr marL="0" marR="0" indent="0" algn="l" defTabSz="914400" rtl="0" eaLnBrk="1" fontAlgn="auto" latinLnBrk="0" hangingPunct="1">
              <a:lnSpc>
                <a:spcPct val="100000"/>
              </a:lnSpc>
              <a:spcBef>
                <a:spcPts val="1000"/>
              </a:spcBef>
              <a:spcAft>
                <a:spcPct val="0"/>
              </a:spcAft>
              <a:buClrTx/>
              <a:buSzTx/>
              <a:buFont typeface="Arial" panose="02080604020202020204" pitchFamily="34" charset="0"/>
              <a:buNone/>
            </a:pPr>
            <a:r>
              <a:rPr kumimoji="0" lang="zh-CN" altLang="en-US" sz="1800" b="0" i="0" u="none" strike="noStrike" kern="1200" cap="none" spc="0" normalizeH="0" baseline="0" noProof="1">
                <a:solidFill>
                  <a:schemeClr val="tx1"/>
                </a:solidFill>
                <a:latin typeface="+mn-lt"/>
                <a:ea typeface="+mn-ea"/>
                <a:cs typeface="+mn-cs"/>
                <a:sym typeface="+mn-ea"/>
              </a:rPr>
              <a:t>分为两个数据集：</a:t>
            </a:r>
          </a:p>
          <a:p>
            <a:pPr marR="0" algn="l" defTabSz="914400" rtl="0" eaLnBrk="1" fontAlgn="auto" latinLnBrk="0" hangingPunct="1">
              <a:lnSpc>
                <a:spcPct val="100000"/>
              </a:lnSpc>
              <a:spcBef>
                <a:spcPts val="1000"/>
              </a:spcBef>
              <a:spcAft>
                <a:spcPct val="0"/>
              </a:spcAft>
              <a:buClrTx/>
              <a:buSzTx/>
              <a:buFont typeface="Wingdings" panose="05000000000000000000" charset="0"/>
              <a:buChar char=""/>
            </a:pPr>
            <a:r>
              <a:rPr kumimoji="0" lang="zh-CN" altLang="en-US" sz="1800" b="0" i="0" u="none" strike="noStrike" kern="1200" cap="none" spc="0" normalizeH="0" baseline="0" noProof="1">
                <a:solidFill>
                  <a:schemeClr val="tx1"/>
                </a:solidFill>
                <a:latin typeface="+mn-lt"/>
                <a:ea typeface="+mn-ea"/>
                <a:cs typeface="+mn-cs"/>
                <a:sym typeface="+mn-ea"/>
              </a:rPr>
              <a:t>声压实数部分：</a:t>
            </a:r>
            <a:r>
              <a:rPr kumimoji="0" lang="en-US" altLang="zh-CN" sz="1800" b="0" i="0" u="none" strike="noStrike" kern="1200" cap="none" spc="0" normalizeH="0" baseline="0" noProof="1">
                <a:solidFill>
                  <a:schemeClr val="tx1"/>
                </a:solidFill>
                <a:latin typeface="+mn-lt"/>
                <a:ea typeface="+mn-ea"/>
                <a:cs typeface="+mn-cs"/>
                <a:sym typeface="+mn-ea"/>
              </a:rPr>
              <a:t>Real-Pre</a:t>
            </a:r>
          </a:p>
          <a:p>
            <a:pPr marR="0" algn="l" defTabSz="914400" rtl="0" eaLnBrk="1" fontAlgn="auto" latinLnBrk="0" hangingPunct="1">
              <a:lnSpc>
                <a:spcPct val="100000"/>
              </a:lnSpc>
              <a:spcBef>
                <a:spcPts val="1000"/>
              </a:spcBef>
              <a:spcAft>
                <a:spcPct val="0"/>
              </a:spcAft>
              <a:buClrTx/>
              <a:buSzTx/>
              <a:buFont typeface="Wingdings" panose="05000000000000000000" charset="0"/>
              <a:buChar char=""/>
            </a:pPr>
            <a:r>
              <a:rPr kumimoji="0" lang="zh-CN" altLang="en-US" sz="1800" b="0" i="0" u="none" strike="noStrike" kern="1200" cap="none" spc="0" normalizeH="0" baseline="0" noProof="1">
                <a:solidFill>
                  <a:schemeClr val="tx1"/>
                </a:solidFill>
                <a:latin typeface="+mn-lt"/>
                <a:ea typeface="+mn-ea"/>
                <a:cs typeface="+mn-cs"/>
                <a:sym typeface="+mn-ea"/>
              </a:rPr>
              <a:t>声压虚数部分：</a:t>
            </a:r>
            <a:r>
              <a:rPr kumimoji="0" lang="en-US" altLang="zh-CN" sz="1800" b="0" i="0" u="none" strike="noStrike" kern="1200" cap="none" spc="0" normalizeH="0" baseline="0" noProof="1">
                <a:solidFill>
                  <a:schemeClr val="tx1"/>
                </a:solidFill>
                <a:latin typeface="+mn-lt"/>
                <a:ea typeface="+mn-ea"/>
                <a:cs typeface="+mn-cs"/>
                <a:sym typeface="+mn-ea"/>
              </a:rPr>
              <a:t>Image-Pre</a:t>
            </a:r>
          </a:p>
          <a:p>
            <a:pPr marL="0" marR="0" indent="0" algn="l" defTabSz="914400" rtl="0" eaLnBrk="1" fontAlgn="auto" latinLnBrk="0" hangingPunct="1">
              <a:lnSpc>
                <a:spcPct val="100000"/>
              </a:lnSpc>
              <a:spcBef>
                <a:spcPts val="1000"/>
              </a:spcBef>
              <a:spcAft>
                <a:spcPct val="0"/>
              </a:spcAft>
              <a:buClrTx/>
              <a:buSzTx/>
              <a:buFont typeface="Wingdings" panose="05000000000000000000" charset="0"/>
              <a:buNone/>
            </a:pPr>
            <a:r>
              <a:rPr kumimoji="0" lang="zh-CN" altLang="en-US" sz="1800" b="0" i="0" u="none" strike="noStrike" kern="1200" cap="none" spc="0" normalizeH="0" baseline="0" noProof="1">
                <a:solidFill>
                  <a:schemeClr val="tx1"/>
                </a:solidFill>
                <a:latin typeface="+mn-lt"/>
                <a:ea typeface="+mn-ea"/>
                <a:cs typeface="+mn-cs"/>
                <a:sym typeface="+mn-ea"/>
              </a:rPr>
              <a:t>对于距离</a:t>
            </a:r>
            <a:r>
              <a:rPr kumimoji="0" lang="en-US" altLang="zh-CN" sz="1800" b="0" i="0" u="none" strike="noStrike" kern="1200" cap="none" spc="0" normalizeH="0" baseline="0" noProof="1">
                <a:solidFill>
                  <a:schemeClr val="tx1"/>
                </a:solidFill>
                <a:latin typeface="+mn-lt"/>
                <a:ea typeface="+mn-ea"/>
                <a:cs typeface="+mn-cs"/>
                <a:sym typeface="+mn-ea"/>
              </a:rPr>
              <a:t>R</a:t>
            </a:r>
            <a:r>
              <a:rPr kumimoji="0" lang="zh-CN" altLang="en-US" sz="1800" b="0" i="0" u="none" strike="noStrike" kern="1200" cap="none" spc="0" normalizeH="0" baseline="0" noProof="1">
                <a:solidFill>
                  <a:schemeClr val="tx1"/>
                </a:solidFill>
                <a:latin typeface="+mn-lt"/>
                <a:ea typeface="+mn-ea"/>
                <a:cs typeface="+mn-cs"/>
                <a:sym typeface="+mn-ea"/>
              </a:rPr>
              <a:t>、深度</a:t>
            </a:r>
            <a:r>
              <a:rPr kumimoji="0" lang="en-US" altLang="zh-CN" sz="1800" b="0" i="0" u="none" strike="noStrike" kern="1200" cap="none" spc="0" normalizeH="0" baseline="0" noProof="1">
                <a:solidFill>
                  <a:schemeClr val="tx1"/>
                </a:solidFill>
                <a:latin typeface="+mn-lt"/>
                <a:ea typeface="+mn-ea"/>
                <a:cs typeface="+mn-cs"/>
                <a:sym typeface="+mn-ea"/>
              </a:rPr>
              <a:t>Z</a:t>
            </a:r>
            <a:r>
              <a:rPr kumimoji="0" lang="zh-CN" altLang="en-US" sz="1800" b="0" i="0" u="none" strike="noStrike" kern="1200" cap="none" spc="0" normalizeH="0" baseline="0" noProof="1">
                <a:solidFill>
                  <a:schemeClr val="tx1"/>
                </a:solidFill>
                <a:latin typeface="+mn-lt"/>
                <a:ea typeface="+mn-ea"/>
                <a:cs typeface="+mn-cs"/>
                <a:sym typeface="+mn-ea"/>
              </a:rPr>
              <a:t>、声速</a:t>
            </a:r>
            <a:r>
              <a:rPr kumimoji="0" lang="en-US" altLang="zh-CN" sz="1800" b="0" i="0" u="none" strike="noStrike" kern="1200" cap="none" spc="0" normalizeH="0" baseline="0" noProof="1">
                <a:solidFill>
                  <a:schemeClr val="tx1"/>
                </a:solidFill>
                <a:latin typeface="+mn-lt"/>
                <a:ea typeface="+mn-ea"/>
                <a:cs typeface="+mn-cs"/>
                <a:sym typeface="+mn-ea"/>
              </a:rPr>
              <a:t>C</a:t>
            </a:r>
            <a:r>
              <a:rPr kumimoji="0" lang="zh-CN" altLang="en-US" sz="1800" b="0" i="0" u="none" strike="noStrike" kern="1200" cap="none" spc="0" normalizeH="0" baseline="0" noProof="1">
                <a:solidFill>
                  <a:schemeClr val="tx1"/>
                </a:solidFill>
                <a:latin typeface="+mn-lt"/>
                <a:ea typeface="+mn-ea"/>
                <a:cs typeface="+mn-cs"/>
                <a:sym typeface="+mn-ea"/>
              </a:rPr>
              <a:t>的三维变量数据集如上图所示。</a:t>
            </a:r>
          </a:p>
          <a:p>
            <a:pPr marL="0" marR="0" indent="0" algn="l" defTabSz="914400" rtl="0" eaLnBrk="1" fontAlgn="auto" latinLnBrk="0" hangingPunct="1">
              <a:lnSpc>
                <a:spcPct val="100000"/>
              </a:lnSpc>
              <a:spcBef>
                <a:spcPts val="1000"/>
              </a:spcBef>
              <a:spcAft>
                <a:spcPct val="0"/>
              </a:spcAft>
              <a:buClrTx/>
              <a:buSzTx/>
              <a:buFont typeface="Wingdings" panose="05000000000000000000" charset="0"/>
              <a:buNone/>
            </a:pPr>
            <a:r>
              <a:rPr kumimoji="0" lang="zh-CN" altLang="en-US" sz="1800" b="0" i="0" u="none" strike="noStrike" kern="1200" cap="none" spc="0" normalizeH="0" baseline="0" noProof="1">
                <a:solidFill>
                  <a:schemeClr val="tx1"/>
                </a:solidFill>
                <a:latin typeface="+mn-lt"/>
                <a:ea typeface="+mn-ea"/>
                <a:cs typeface="+mn-cs"/>
                <a:sym typeface="+mn-ea"/>
              </a:rPr>
              <a:t>数据集是一个（</a:t>
            </a:r>
            <a:r>
              <a:rPr kumimoji="0" lang="en-US" altLang="zh-CN" sz="1800" b="0" i="0" u="none" strike="noStrike" kern="1200" cap="none" spc="0" normalizeH="0" baseline="0" noProof="1">
                <a:solidFill>
                  <a:schemeClr val="tx1"/>
                </a:solidFill>
                <a:latin typeface="+mn-lt"/>
                <a:ea typeface="+mn-ea"/>
                <a:cs typeface="+mn-cs"/>
                <a:sym typeface="+mn-ea"/>
              </a:rPr>
              <a:t>R</a:t>
            </a:r>
            <a:r>
              <a:rPr kumimoji="0" lang="zh-CN" altLang="en-US" sz="1800" b="0" i="0" u="none" strike="noStrike" kern="1200" cap="none" spc="0" normalizeH="0" baseline="0" noProof="1">
                <a:solidFill>
                  <a:schemeClr val="tx1"/>
                </a:solidFill>
                <a:latin typeface="+mn-lt"/>
                <a:ea typeface="+mn-ea"/>
                <a:cs typeface="+mn-cs"/>
                <a:sym typeface="+mn-ea"/>
              </a:rPr>
              <a:t>，</a:t>
            </a:r>
            <a:r>
              <a:rPr kumimoji="0" lang="en-US" altLang="zh-CN" sz="1800" b="0" i="0" u="none" strike="noStrike" kern="1200" cap="none" spc="0" normalizeH="0" baseline="0" noProof="1">
                <a:solidFill>
                  <a:schemeClr val="tx1"/>
                </a:solidFill>
                <a:latin typeface="+mn-lt"/>
                <a:ea typeface="+mn-ea"/>
                <a:cs typeface="+mn-cs"/>
                <a:sym typeface="+mn-ea"/>
              </a:rPr>
              <a:t>Z</a:t>
            </a:r>
            <a:r>
              <a:rPr kumimoji="0" lang="zh-CN" altLang="en-US" sz="1800" b="0" i="0" u="none" strike="noStrike" kern="1200" cap="none" spc="0" normalizeH="0" baseline="0" noProof="1">
                <a:solidFill>
                  <a:schemeClr val="tx1"/>
                </a:solidFill>
                <a:latin typeface="+mn-lt"/>
                <a:ea typeface="+mn-ea"/>
                <a:cs typeface="+mn-cs"/>
                <a:sym typeface="+mn-ea"/>
              </a:rPr>
              <a:t>，</a:t>
            </a:r>
            <a:r>
              <a:rPr kumimoji="0" lang="en-US" altLang="zh-CN" sz="1800" b="0" i="0" u="none" strike="noStrike" kern="1200" cap="none" spc="0" normalizeH="0" baseline="0" noProof="1">
                <a:solidFill>
                  <a:schemeClr val="tx1"/>
                </a:solidFill>
                <a:latin typeface="+mn-lt"/>
                <a:ea typeface="+mn-ea"/>
                <a:cs typeface="+mn-cs"/>
                <a:sym typeface="+mn-ea"/>
              </a:rPr>
              <a:t>C</a:t>
            </a:r>
            <a:r>
              <a:rPr kumimoji="0" lang="zh-CN" altLang="en-US" sz="1800" b="0" i="0" u="none" strike="noStrike" kern="1200" cap="none" spc="0" normalizeH="0" baseline="0" noProof="1">
                <a:solidFill>
                  <a:schemeClr val="tx1"/>
                </a:solidFill>
                <a:latin typeface="+mn-lt"/>
                <a:ea typeface="+mn-ea"/>
                <a:cs typeface="+mn-cs"/>
                <a:sym typeface="+mn-ea"/>
              </a:rPr>
              <a:t>）和复数声压值的映射关系。</a:t>
            </a:r>
          </a:p>
        </p:txBody>
      </p:sp>
      <p:sp>
        <p:nvSpPr>
          <p:cNvPr id="7" name="灯片编号占位符 6">
            <a:extLst>
              <a:ext uri="{FF2B5EF4-FFF2-40B4-BE49-F238E27FC236}">
                <a16:creationId xmlns:a16="http://schemas.microsoft.com/office/drawing/2014/main" id="{E0EF8F0B-3633-472D-8AA5-B0809B9E277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28</a:t>
            </a:fld>
            <a:endParaRPr lang="en-GB"/>
          </a:p>
        </p:txBody>
      </p:sp>
      <p:sp>
        <p:nvSpPr>
          <p:cNvPr id="4" name="箭头: 右 3">
            <a:extLst>
              <a:ext uri="{FF2B5EF4-FFF2-40B4-BE49-F238E27FC236}">
                <a16:creationId xmlns:a16="http://schemas.microsoft.com/office/drawing/2014/main" id="{0CA91475-99EF-47AF-A6E0-7DD40A6A1D9B}"/>
              </a:ext>
            </a:extLst>
          </p:cNvPr>
          <p:cNvSpPr/>
          <p:nvPr/>
        </p:nvSpPr>
        <p:spPr bwMode="auto">
          <a:xfrm>
            <a:off x="383540" y="4216292"/>
            <a:ext cx="10314052" cy="251460"/>
          </a:xfrm>
          <a:prstGeom prst="rightArrow">
            <a:avLst/>
          </a:prstGeom>
          <a:gradFill flip="none" rotWithShape="1">
            <a:gsLst>
              <a:gs pos="0">
                <a:srgbClr val="B2B2B2">
                  <a:shade val="30000"/>
                  <a:satMod val="115000"/>
                </a:srgbClr>
              </a:gs>
              <a:gs pos="50000">
                <a:srgbClr val="B2B2B2">
                  <a:shade val="67500"/>
                  <a:satMod val="115000"/>
                </a:srgbClr>
              </a:gs>
              <a:gs pos="100000">
                <a:srgbClr val="B2B2B2">
                  <a:shade val="100000"/>
                  <a:satMod val="115000"/>
                </a:srgbClr>
              </a:gs>
            </a:gsLst>
            <a:lin ang="0" scaled="1"/>
            <a:tileRect/>
          </a:gradFill>
          <a:ln w="9525" cap="flat" cmpd="sng" algn="ctr">
            <a:solidFill>
              <a:schemeClr val="accent1"/>
            </a:solidFill>
            <a:prstDash val="solid"/>
            <a:round/>
            <a:headEnd type="none" w="med" len="med"/>
            <a:tailEnd type="none" w="med" len="med"/>
          </a:ln>
        </p:spPr>
        <p:txBody>
          <a:bodyPr vert="horz" wrap="none" lIns="91440" tIns="45720" rIns="91440" bIns="45720" numCol="1" rtlCol="0" anchor="ctr"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latin typeface="Arial" panose="02080604020202020204" pitchFamily="34" charset="0"/>
              <a:ea typeface="宋体" pitchFamily="2" charset="-122"/>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199"/>
        <p:cNvGrpSpPr/>
        <p:nvPr/>
      </p:nvGrpSpPr>
      <p:grpSpPr>
        <a:xfrm>
          <a:off x="0" y="0"/>
          <a:ext cx="0" cy="0"/>
          <a:chOff x="0" y="0"/>
          <a:chExt cx="0" cy="0"/>
        </a:xfrm>
      </p:grpSpPr>
      <p:sp>
        <p:nvSpPr>
          <p:cNvPr id="2" name="Content Placeholder 12"/>
          <p:cNvSpPr>
            <a:spLocks noGrp="1"/>
          </p:cNvSpPr>
          <p:nvPr/>
        </p:nvSpPr>
        <p:spPr>
          <a:xfrm>
            <a:off x="883285" y="1085850"/>
            <a:ext cx="2985135" cy="2186940"/>
          </a:xfrm>
          <a:prstGeom prst="rect">
            <a:avLst/>
          </a:prstGeom>
          <a:solidFill>
            <a:schemeClr val="bg1"/>
          </a:solidFill>
          <a:ln w="28575">
            <a:solidFill>
              <a:schemeClr val="tx1">
                <a:lumMod val="95000"/>
                <a:lumOff val="5000"/>
              </a:schemeClr>
            </a:solidFill>
          </a:ln>
        </p:spPr>
        <p:txBody>
          <a:bodyPr/>
          <a:lst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pPr marL="0" marR="0" indent="0" algn="l" defTabSz="914400" rtl="0" eaLnBrk="1" fontAlgn="auto" latinLnBrk="0" hangingPunct="1">
              <a:lnSpc>
                <a:spcPct val="100000"/>
              </a:lnSpc>
              <a:spcBef>
                <a:spcPts val="1000"/>
              </a:spcBef>
              <a:spcAft>
                <a:spcPct val="0"/>
              </a:spcAft>
              <a:buClrTx/>
              <a:buSzTx/>
              <a:buFont typeface="Arial" panose="02080604020202020204" pitchFamily="34" charset="0"/>
              <a:buNone/>
            </a:pPr>
            <a:endParaRPr kumimoji="0" lang="zh-CN" altLang="en-US" sz="1800" b="0" i="0" u="none" strike="noStrike" kern="1200" cap="none" spc="0" normalizeH="0" baseline="0" noProof="1">
              <a:solidFill>
                <a:schemeClr val="tx1"/>
              </a:solidFill>
              <a:latin typeface="+mn-lt"/>
              <a:ea typeface="+mn-ea"/>
              <a:cs typeface="+mn-cs"/>
              <a:sym typeface="+mn-ea"/>
            </a:endParaRPr>
          </a:p>
        </p:txBody>
      </p:sp>
      <p:sp>
        <p:nvSpPr>
          <p:cNvPr id="6" name="Content Placeholder 12"/>
          <p:cNvSpPr>
            <a:spLocks noGrp="1"/>
          </p:cNvSpPr>
          <p:nvPr/>
        </p:nvSpPr>
        <p:spPr>
          <a:xfrm>
            <a:off x="2312670" y="1085850"/>
            <a:ext cx="2985135" cy="2186940"/>
          </a:xfrm>
          <a:prstGeom prst="rect">
            <a:avLst/>
          </a:prstGeom>
          <a:solidFill>
            <a:schemeClr val="bg2"/>
          </a:solidFill>
          <a:ln w="28575">
            <a:solidFill>
              <a:schemeClr val="tx1">
                <a:lumMod val="95000"/>
                <a:lumOff val="5000"/>
              </a:schemeClr>
            </a:solidFill>
          </a:ln>
        </p:spPr>
        <p:txBody>
          <a:bodyPr/>
          <a:lst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pPr marL="0" marR="0" indent="0" algn="l" defTabSz="914400" rtl="0" eaLnBrk="1" fontAlgn="auto" latinLnBrk="0" hangingPunct="1">
              <a:lnSpc>
                <a:spcPct val="100000"/>
              </a:lnSpc>
              <a:spcBef>
                <a:spcPts val="1000"/>
              </a:spcBef>
              <a:spcAft>
                <a:spcPct val="0"/>
              </a:spcAft>
              <a:buClrTx/>
              <a:buSzTx/>
              <a:buFont typeface="Arial" panose="02080604020202020204" pitchFamily="34" charset="0"/>
              <a:buNone/>
            </a:pPr>
            <a:endParaRPr kumimoji="0" lang="zh-CN" altLang="en-US" sz="1800" b="0" i="0" u="none" strike="noStrike" kern="1200" cap="none" spc="0" normalizeH="0" baseline="0" noProof="1">
              <a:solidFill>
                <a:schemeClr val="tx1"/>
              </a:solidFill>
              <a:latin typeface="+mn-lt"/>
              <a:ea typeface="+mn-ea"/>
              <a:cs typeface="+mn-cs"/>
              <a:sym typeface="+mn-ea"/>
            </a:endParaRPr>
          </a:p>
        </p:txBody>
      </p:sp>
      <p:cxnSp>
        <p:nvCxnSpPr>
          <p:cNvPr id="7" name="Straight Connector 6"/>
          <p:cNvCxnSpPr>
            <a:stCxn id="6" idx="0"/>
            <a:endCxn id="6" idx="2"/>
          </p:cNvCxnSpPr>
          <p:nvPr/>
        </p:nvCxnSpPr>
        <p:spPr>
          <a:xfrm>
            <a:off x="3805555" y="1073150"/>
            <a:ext cx="0" cy="2186940"/>
          </a:xfrm>
          <a:prstGeom prst="line">
            <a:avLst/>
          </a:prstGeom>
          <a:gradFill rotWithShape="0">
            <a:gsLst>
              <a:gs pos="0">
                <a:schemeClr val="accent1"/>
              </a:gs>
              <a:gs pos="100000">
                <a:schemeClr val="accent2"/>
              </a:gs>
            </a:gsLst>
            <a:lin ang="5400000" scaled="1"/>
          </a:gradFill>
          <a:ln w="28575" cap="flat" cmpd="sng" algn="ctr">
            <a:solidFill>
              <a:schemeClr val="tx1"/>
            </a:solidFill>
            <a:prstDash val="lgDash"/>
            <a:round/>
            <a:headEnd type="none" w="med" len="med"/>
            <a:tailEnd type="none" w="med" len="med"/>
          </a:ln>
        </p:spPr>
      </p:cxnSp>
      <p:sp>
        <p:nvSpPr>
          <p:cNvPr id="8" name="Curved Down Arrow 7"/>
          <p:cNvSpPr/>
          <p:nvPr/>
        </p:nvSpPr>
        <p:spPr>
          <a:xfrm>
            <a:off x="899795" y="595630"/>
            <a:ext cx="1353820" cy="404495"/>
          </a:xfrm>
          <a:prstGeom prst="curvedDownArrow">
            <a:avLst/>
          </a:prstGeom>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none" lIns="91440" tIns="45720" rIns="91440" bIns="45720" numCol="1" anchor="ctr"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latin typeface="Arial" panose="02080604020202020204" pitchFamily="34" charset="0"/>
              <a:ea typeface="宋体" pitchFamily="2" charset="-122"/>
            </a:endParaRPr>
          </a:p>
        </p:txBody>
      </p:sp>
      <p:sp>
        <p:nvSpPr>
          <p:cNvPr id="9" name="Curved Down Arrow 8"/>
          <p:cNvSpPr/>
          <p:nvPr/>
        </p:nvSpPr>
        <p:spPr>
          <a:xfrm>
            <a:off x="2451735" y="595630"/>
            <a:ext cx="1353820" cy="404495"/>
          </a:xfrm>
          <a:prstGeom prst="curvedDownArrow">
            <a:avLst/>
          </a:prstGeom>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none" lIns="91440" tIns="45720" rIns="91440" bIns="45720" numCol="1" anchor="ctr"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latin typeface="Arial" panose="02080604020202020204" pitchFamily="34" charset="0"/>
              <a:ea typeface="宋体" pitchFamily="2" charset="-122"/>
            </a:endParaRPr>
          </a:p>
        </p:txBody>
      </p:sp>
      <p:sp>
        <p:nvSpPr>
          <p:cNvPr id="10" name="Curved Down Arrow 9"/>
          <p:cNvSpPr/>
          <p:nvPr/>
        </p:nvSpPr>
        <p:spPr>
          <a:xfrm>
            <a:off x="3943985" y="595630"/>
            <a:ext cx="1353820" cy="404495"/>
          </a:xfrm>
          <a:prstGeom prst="curvedDownArrow">
            <a:avLst/>
          </a:prstGeom>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none" lIns="91440" tIns="45720" rIns="91440" bIns="45720" numCol="1" anchor="ctr"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latin typeface="Arial" panose="02080604020202020204" pitchFamily="34" charset="0"/>
              <a:ea typeface="宋体" pitchFamily="2" charset="-122"/>
            </a:endParaRPr>
          </a:p>
        </p:txBody>
      </p:sp>
      <p:sp>
        <p:nvSpPr>
          <p:cNvPr id="12" name="Text Box 11"/>
          <p:cNvSpPr txBox="1"/>
          <p:nvPr/>
        </p:nvSpPr>
        <p:spPr>
          <a:xfrm>
            <a:off x="66085" y="1381791"/>
            <a:ext cx="571137" cy="1569660"/>
          </a:xfrm>
          <a:prstGeom prst="rect">
            <a:avLst/>
          </a:prstGeom>
          <a:noFill/>
        </p:spPr>
        <p:txBody>
          <a:bodyPr wrap="square" rtlCol="0">
            <a:spAutoFit/>
          </a:bodyPr>
          <a:lstStyle/>
          <a:p>
            <a:r>
              <a:rPr lang="zh-CN" altLang="en-US" sz="2400" dirty="0"/>
              <a:t>初</a:t>
            </a:r>
            <a:endParaRPr lang="en-US" altLang="zh-CN" sz="2400" dirty="0"/>
          </a:p>
          <a:p>
            <a:r>
              <a:rPr lang="zh-CN" altLang="en-US" sz="2400" dirty="0"/>
              <a:t>始</a:t>
            </a:r>
            <a:endParaRPr lang="en-US" altLang="zh-CN" sz="2400" dirty="0"/>
          </a:p>
          <a:p>
            <a:r>
              <a:rPr lang="zh-CN" altLang="en-US" sz="2400" dirty="0"/>
              <a:t>声</a:t>
            </a:r>
            <a:endParaRPr lang="en-US" altLang="zh-CN" sz="2400" dirty="0"/>
          </a:p>
          <a:p>
            <a:r>
              <a:rPr lang="zh-CN" altLang="en-US" sz="2400" dirty="0"/>
              <a:t>压</a:t>
            </a:r>
          </a:p>
        </p:txBody>
      </p:sp>
      <p:sp>
        <p:nvSpPr>
          <p:cNvPr id="14" name="Text Box 13"/>
          <p:cNvSpPr txBox="1"/>
          <p:nvPr/>
        </p:nvSpPr>
        <p:spPr>
          <a:xfrm>
            <a:off x="391160" y="5062855"/>
            <a:ext cx="1921510" cy="521970"/>
          </a:xfrm>
          <a:prstGeom prst="rect">
            <a:avLst/>
          </a:prstGeom>
          <a:noFill/>
        </p:spPr>
        <p:txBody>
          <a:bodyPr wrap="square" rtlCol="0">
            <a:spAutoFit/>
          </a:bodyPr>
          <a:lstStyle/>
          <a:p>
            <a:pPr algn="ctr"/>
            <a:r>
              <a:rPr lang="zh-CN" altLang="en-US" sz="2800"/>
              <a:t>构建算子</a:t>
            </a:r>
            <a:r>
              <a:rPr lang="en-US" altLang="zh-CN" sz="2800"/>
              <a:t>X</a:t>
            </a:r>
          </a:p>
        </p:txBody>
      </p:sp>
      <p:sp>
        <p:nvSpPr>
          <p:cNvPr id="15" name="Text Box 14"/>
          <p:cNvSpPr txBox="1"/>
          <p:nvPr/>
        </p:nvSpPr>
        <p:spPr>
          <a:xfrm>
            <a:off x="676910" y="3377565"/>
            <a:ext cx="385445" cy="368300"/>
          </a:xfrm>
          <a:prstGeom prst="rect">
            <a:avLst/>
          </a:prstGeom>
          <a:noFill/>
        </p:spPr>
        <p:txBody>
          <a:bodyPr wrap="square" rtlCol="0">
            <a:spAutoFit/>
          </a:bodyPr>
          <a:lstStyle/>
          <a:p>
            <a:r>
              <a:rPr lang="en-US"/>
              <a:t>0</a:t>
            </a:r>
          </a:p>
        </p:txBody>
      </p:sp>
      <p:sp>
        <p:nvSpPr>
          <p:cNvPr id="16" name="Text Box 15"/>
          <p:cNvSpPr txBox="1"/>
          <p:nvPr/>
        </p:nvSpPr>
        <p:spPr>
          <a:xfrm>
            <a:off x="2066290" y="3377565"/>
            <a:ext cx="477520" cy="368300"/>
          </a:xfrm>
          <a:prstGeom prst="rect">
            <a:avLst/>
          </a:prstGeom>
          <a:noFill/>
        </p:spPr>
        <p:txBody>
          <a:bodyPr wrap="square" rtlCol="0">
            <a:spAutoFit/>
          </a:bodyPr>
          <a:lstStyle/>
          <a:p>
            <a:r>
              <a:rPr lang="en-US"/>
              <a:t>dr</a:t>
            </a:r>
          </a:p>
        </p:txBody>
      </p:sp>
      <p:sp>
        <p:nvSpPr>
          <p:cNvPr id="17" name="Text Box 16"/>
          <p:cNvSpPr txBox="1"/>
          <p:nvPr/>
        </p:nvSpPr>
        <p:spPr>
          <a:xfrm>
            <a:off x="3566160" y="3377565"/>
            <a:ext cx="782955" cy="368300"/>
          </a:xfrm>
          <a:prstGeom prst="rect">
            <a:avLst/>
          </a:prstGeom>
          <a:noFill/>
        </p:spPr>
        <p:txBody>
          <a:bodyPr wrap="square" rtlCol="0">
            <a:spAutoFit/>
          </a:bodyPr>
          <a:lstStyle/>
          <a:p>
            <a:r>
              <a:rPr lang="en-US"/>
              <a:t>2*dr</a:t>
            </a:r>
          </a:p>
        </p:txBody>
      </p:sp>
      <p:sp>
        <p:nvSpPr>
          <p:cNvPr id="18" name="Text Box 17"/>
          <p:cNvSpPr txBox="1"/>
          <p:nvPr/>
        </p:nvSpPr>
        <p:spPr>
          <a:xfrm>
            <a:off x="4939665" y="3377565"/>
            <a:ext cx="782955" cy="368300"/>
          </a:xfrm>
          <a:prstGeom prst="rect">
            <a:avLst/>
          </a:prstGeom>
          <a:noFill/>
        </p:spPr>
        <p:txBody>
          <a:bodyPr wrap="square" rtlCol="0">
            <a:spAutoFit/>
          </a:bodyPr>
          <a:lstStyle/>
          <a:p>
            <a:r>
              <a:rPr lang="en-US"/>
              <a:t>n*dr</a:t>
            </a:r>
          </a:p>
        </p:txBody>
      </p:sp>
      <p:cxnSp>
        <p:nvCxnSpPr>
          <p:cNvPr id="19" name="Straight Arrow Connector 18"/>
          <p:cNvCxnSpPr>
            <a:cxnSpLocks/>
            <a:stCxn id="12" idx="3"/>
            <a:endCxn id="1" idx="1"/>
          </p:cNvCxnSpPr>
          <p:nvPr/>
        </p:nvCxnSpPr>
        <p:spPr>
          <a:xfrm>
            <a:off x="637222" y="2166621"/>
            <a:ext cx="246064" cy="0"/>
          </a:xfrm>
          <a:prstGeom prst="straightConnector1">
            <a:avLst/>
          </a:prstGeom>
          <a:gradFill rotWithShape="0">
            <a:gsLst>
              <a:gs pos="0">
                <a:schemeClr val="accent1"/>
              </a:gs>
              <a:gs pos="100000">
                <a:schemeClr val="accent2"/>
              </a:gs>
            </a:gsLst>
            <a:lin ang="5400000" scaled="1"/>
          </a:gradFill>
          <a:ln w="28575" cap="flat" cmpd="sng" algn="ctr">
            <a:solidFill>
              <a:schemeClr val="accent1"/>
            </a:solidFill>
            <a:prstDash val="solid"/>
            <a:round/>
            <a:headEnd type="none" w="med" len="med"/>
            <a:tailEnd type="arrow" w="med" len="med"/>
          </a:ln>
        </p:spPr>
      </p:cxnSp>
      <p:cxnSp>
        <p:nvCxnSpPr>
          <p:cNvPr id="20" name="Straight Arrow Connector 19"/>
          <p:cNvCxnSpPr>
            <a:stCxn id="14" idx="0"/>
            <a:endCxn id="6" idx="1"/>
          </p:cNvCxnSpPr>
          <p:nvPr/>
        </p:nvCxnSpPr>
        <p:spPr>
          <a:xfrm flipV="1">
            <a:off x="1351915" y="2166620"/>
            <a:ext cx="960755" cy="2883535"/>
          </a:xfrm>
          <a:prstGeom prst="straightConnector1">
            <a:avLst/>
          </a:prstGeom>
          <a:gradFill rotWithShape="0">
            <a:gsLst>
              <a:gs pos="0">
                <a:schemeClr val="accent1"/>
              </a:gs>
              <a:gs pos="100000">
                <a:schemeClr val="accent2"/>
              </a:gs>
            </a:gsLst>
            <a:lin ang="5400000" scaled="1"/>
          </a:gradFill>
          <a:ln w="28575" cap="flat" cmpd="sng" algn="ctr">
            <a:solidFill>
              <a:srgbClr val="CC3300"/>
            </a:solidFill>
            <a:prstDash val="solid"/>
            <a:round/>
            <a:headEnd type="none" w="med" len="med"/>
            <a:tailEnd type="arrow" w="med" len="med"/>
          </a:ln>
        </p:spPr>
      </p:cxnSp>
      <p:cxnSp>
        <p:nvCxnSpPr>
          <p:cNvPr id="21" name="Straight Arrow Connector 20"/>
          <p:cNvCxnSpPr>
            <a:stCxn id="6" idx="1"/>
            <a:endCxn id="22" idx="1"/>
          </p:cNvCxnSpPr>
          <p:nvPr/>
        </p:nvCxnSpPr>
        <p:spPr>
          <a:xfrm>
            <a:off x="2312670" y="2179320"/>
            <a:ext cx="499745" cy="2872105"/>
          </a:xfrm>
          <a:prstGeom prst="straightConnector1">
            <a:avLst/>
          </a:prstGeom>
          <a:gradFill rotWithShape="0">
            <a:gsLst>
              <a:gs pos="0">
                <a:schemeClr val="accent1"/>
              </a:gs>
              <a:gs pos="100000">
                <a:schemeClr val="accent2"/>
              </a:gs>
            </a:gsLst>
            <a:lin ang="5400000" scaled="1"/>
          </a:gradFill>
          <a:ln w="28575" cap="flat" cmpd="sng" algn="ctr">
            <a:solidFill>
              <a:srgbClr val="FF0000"/>
            </a:solidFill>
            <a:prstDash val="solid"/>
            <a:round/>
            <a:headEnd type="none" w="med" len="med"/>
            <a:tailEnd type="arrow" w="med" len="med"/>
          </a:ln>
        </p:spPr>
      </p:cxnSp>
      <p:sp>
        <p:nvSpPr>
          <p:cNvPr id="22" name="Text Box 21"/>
          <p:cNvSpPr txBox="1"/>
          <p:nvPr/>
        </p:nvSpPr>
        <p:spPr>
          <a:xfrm>
            <a:off x="2812415" y="4759325"/>
            <a:ext cx="2127250" cy="583565"/>
          </a:xfrm>
          <a:prstGeom prst="rect">
            <a:avLst/>
          </a:prstGeom>
          <a:noFill/>
        </p:spPr>
        <p:txBody>
          <a:bodyPr wrap="square" rtlCol="0">
            <a:spAutoFit/>
          </a:bodyPr>
          <a:lstStyle/>
          <a:p>
            <a:r>
              <a:rPr lang="zh-CN" sz="3200"/>
              <a:t>预报声压</a:t>
            </a:r>
          </a:p>
        </p:txBody>
      </p:sp>
      <p:cxnSp>
        <p:nvCxnSpPr>
          <p:cNvPr id="23" name="Straight Arrow Connector 22"/>
          <p:cNvCxnSpPr>
            <a:cxnSpLocks/>
            <a:stCxn id="26" idx="0"/>
          </p:cNvCxnSpPr>
          <p:nvPr/>
        </p:nvCxnSpPr>
        <p:spPr>
          <a:xfrm flipV="1">
            <a:off x="916100" y="3260090"/>
            <a:ext cx="1415857" cy="738164"/>
          </a:xfrm>
          <a:prstGeom prst="straightConnector1">
            <a:avLst/>
          </a:prstGeom>
          <a:gradFill rotWithShape="0">
            <a:gsLst>
              <a:gs pos="0">
                <a:schemeClr val="accent1"/>
              </a:gs>
              <a:gs pos="100000">
                <a:schemeClr val="accent2"/>
              </a:gs>
            </a:gsLst>
            <a:lin ang="5400000" scaled="1"/>
          </a:gradFill>
          <a:ln w="28575" cap="flat" cmpd="sng" algn="ctr">
            <a:solidFill>
              <a:schemeClr val="accent1"/>
            </a:solidFill>
            <a:prstDash val="solid"/>
            <a:round/>
            <a:headEnd type="none" w="med" len="med"/>
            <a:tailEnd type="arrow" w="med" len="med"/>
          </a:ln>
        </p:spPr>
      </p:cxnSp>
      <p:sp>
        <p:nvSpPr>
          <p:cNvPr id="25" name="Content Placeholder 24"/>
          <p:cNvSpPr>
            <a:spLocks noGrp="1"/>
          </p:cNvSpPr>
          <p:nvPr>
            <p:ph sz="half" idx="2"/>
          </p:nvPr>
        </p:nvSpPr>
        <p:spPr>
          <a:xfrm>
            <a:off x="5544185" y="2138045"/>
            <a:ext cx="5956300" cy="1122045"/>
          </a:xfrm>
          <a:ln w="28575">
            <a:solidFill>
              <a:schemeClr val="tx1">
                <a:lumMod val="95000"/>
                <a:lumOff val="5000"/>
              </a:schemeClr>
            </a:solidFill>
          </a:ln>
        </p:spPr>
        <p:txBody>
          <a:bodyPr/>
          <a:lstStyle/>
          <a:p>
            <a:pPr marR="0" algn="l" defTabSz="914400" rtl="0" eaLnBrk="1" fontAlgn="auto" latinLnBrk="0" hangingPunct="1">
              <a:lnSpc>
                <a:spcPct val="100000"/>
              </a:lnSpc>
              <a:spcBef>
                <a:spcPts val="1000"/>
              </a:spcBef>
              <a:spcAft>
                <a:spcPct val="0"/>
              </a:spcAft>
              <a:buClrTx/>
              <a:buSzTx/>
            </a:pPr>
            <a:r>
              <a:rPr kumimoji="0" lang="en-US" altLang="zh-CN" sz="2800" i="0" u="none" strike="noStrike" kern="1200" cap="none" spc="0" normalizeH="0" baseline="0" noProof="1">
                <a:solidFill>
                  <a:schemeClr val="accent1"/>
                </a:solidFill>
                <a:latin typeface="+mn-lt"/>
                <a:ea typeface="+mn-ea"/>
                <a:cs typeface="+mn-cs"/>
                <a:sym typeface="+mn-ea"/>
              </a:rPr>
              <a:t>vPINNs</a:t>
            </a:r>
            <a:r>
              <a:rPr kumimoji="0" lang="zh-CN" altLang="en-US" sz="2800" i="0" u="none" strike="noStrike" kern="1200" cap="none" spc="0" normalizeH="0" baseline="0" noProof="1">
                <a:solidFill>
                  <a:schemeClr val="accent1"/>
                </a:solidFill>
                <a:latin typeface="+mn-lt"/>
                <a:ea typeface="+mn-ea"/>
                <a:cs typeface="+mn-cs"/>
                <a:sym typeface="+mn-ea"/>
              </a:rPr>
              <a:t>：</a:t>
            </a:r>
            <a:r>
              <a:rPr kumimoji="0" lang="en-US" altLang="zh-CN" sz="2800" i="0" u="none" strike="noStrike" kern="1200" cap="none" spc="0" normalizeH="0" baseline="0" noProof="1">
                <a:solidFill>
                  <a:schemeClr val="accent1"/>
                </a:solidFill>
                <a:latin typeface="+mn-lt"/>
                <a:ea typeface="+mn-ea"/>
                <a:cs typeface="+mn-cs"/>
                <a:sym typeface="+mn-ea"/>
              </a:rPr>
              <a:t>variational PINNs</a:t>
            </a:r>
          </a:p>
          <a:p>
            <a:pPr marR="0" algn="l" defTabSz="914400" rtl="0" eaLnBrk="1" fontAlgn="auto" latinLnBrk="0" hangingPunct="1">
              <a:lnSpc>
                <a:spcPct val="100000"/>
              </a:lnSpc>
              <a:spcBef>
                <a:spcPts val="1000"/>
              </a:spcBef>
              <a:spcAft>
                <a:spcPct val="0"/>
              </a:spcAft>
              <a:buClrTx/>
              <a:buSzTx/>
            </a:pPr>
            <a:r>
              <a:rPr kumimoji="0" lang="en-US" altLang="zh-CN" sz="2800" i="0" u="none" strike="noStrike" kern="1200" cap="none" spc="0" normalizeH="0" baseline="0" noProof="1">
                <a:solidFill>
                  <a:srgbClr val="202020"/>
                </a:solidFill>
                <a:latin typeface="+mn-lt"/>
                <a:ea typeface="+mn-ea"/>
                <a:cs typeface="+mn-cs"/>
                <a:sym typeface="+mn-ea"/>
              </a:rPr>
              <a:t>nPINNs</a:t>
            </a:r>
            <a:r>
              <a:rPr kumimoji="0" lang="zh-CN" altLang="en-US" sz="2800" i="0" u="none" strike="noStrike" kern="1200" cap="none" spc="0" normalizeH="0" baseline="0" noProof="1">
                <a:solidFill>
                  <a:srgbClr val="202020"/>
                </a:solidFill>
                <a:latin typeface="+mn-lt"/>
                <a:ea typeface="+mn-ea"/>
                <a:cs typeface="+mn-cs"/>
                <a:sym typeface="+mn-ea"/>
              </a:rPr>
              <a:t>：</a:t>
            </a:r>
            <a:r>
              <a:rPr kumimoji="0" lang="en-US" altLang="zh-CN" sz="2800" i="0" u="none" strike="noStrike" kern="1200" cap="none" spc="0" normalizeH="0" baseline="0" noProof="1">
                <a:solidFill>
                  <a:srgbClr val="202020"/>
                </a:solidFill>
                <a:latin typeface="+mn-lt"/>
                <a:ea typeface="+mn-ea"/>
                <a:cs typeface="+mn-cs"/>
                <a:sym typeface="+mn-ea"/>
              </a:rPr>
              <a:t>NonLocal PINNs</a:t>
            </a:r>
            <a:r>
              <a:rPr kumimoji="0" lang="en-US" altLang="en-US" sz="2800" i="0" u="none" strike="noStrike" kern="1200" cap="none" spc="0" normalizeH="0" baseline="0" noProof="1">
                <a:solidFill>
                  <a:srgbClr val="202020"/>
                </a:solidFill>
                <a:latin typeface="+mn-lt"/>
                <a:ea typeface="+mn-ea"/>
                <a:cs typeface="+mn-cs"/>
                <a:sym typeface="+mn-ea"/>
              </a:rPr>
              <a:t>...</a:t>
            </a:r>
          </a:p>
        </p:txBody>
      </p:sp>
      <p:sp>
        <p:nvSpPr>
          <p:cNvPr id="26" name="Text Box 11">
            <a:extLst>
              <a:ext uri="{FF2B5EF4-FFF2-40B4-BE49-F238E27FC236}">
                <a16:creationId xmlns:a16="http://schemas.microsoft.com/office/drawing/2014/main" id="{2FF208A8-23B5-4A32-BF33-3D9C8C6274FB}"/>
              </a:ext>
            </a:extLst>
          </p:cNvPr>
          <p:cNvSpPr txBox="1"/>
          <p:nvPr/>
        </p:nvSpPr>
        <p:spPr>
          <a:xfrm>
            <a:off x="131353" y="3998254"/>
            <a:ext cx="1569493" cy="461665"/>
          </a:xfrm>
          <a:prstGeom prst="rect">
            <a:avLst/>
          </a:prstGeom>
          <a:noFill/>
        </p:spPr>
        <p:txBody>
          <a:bodyPr wrap="square" rtlCol="0">
            <a:spAutoFit/>
          </a:bodyPr>
          <a:lstStyle/>
          <a:p>
            <a:r>
              <a:rPr lang="zh-CN" altLang="en-US" sz="2400" dirty="0"/>
              <a:t>声速剖面</a:t>
            </a:r>
          </a:p>
        </p:txBody>
      </p:sp>
      <p:sp>
        <p:nvSpPr>
          <p:cNvPr id="24" name="Google Shape;9571;p134">
            <a:extLst>
              <a:ext uri="{FF2B5EF4-FFF2-40B4-BE49-F238E27FC236}">
                <a16:creationId xmlns:a16="http://schemas.microsoft.com/office/drawing/2014/main" id="{869C1133-9E23-40B4-B1B2-268677B64C8A}"/>
              </a:ext>
            </a:extLst>
          </p:cNvPr>
          <p:cNvSpPr txBox="1"/>
          <p:nvPr/>
        </p:nvSpPr>
        <p:spPr>
          <a:xfrm>
            <a:off x="1972000" y="72665"/>
            <a:ext cx="8248000" cy="673100"/>
          </a:xfrm>
          <a:prstGeom prst="rect">
            <a:avLst/>
          </a:prstGeom>
          <a:noFill/>
          <a:ln>
            <a:noFill/>
          </a:ln>
        </p:spPr>
        <p:txBody>
          <a:bodyPr spcFirstLastPara="1" wrap="square" lIns="121900" tIns="121900" rIns="121900" bIns="121900" anchor="t" anchorCtr="0">
            <a:spAutoFit/>
            <a:scene3d>
              <a:camera prst="orthographicFront"/>
              <a:lightRig rig="soft" dir="t">
                <a:rot lat="0" lon="0" rev="15600000"/>
              </a:lightRig>
            </a:scene3d>
            <a:sp3d extrusionH="57150" prstMaterial="softEdge">
              <a:bevelT w="25400" h="38100"/>
            </a:sp3d>
          </a:bodyPr>
          <a:lstStyle/>
          <a:p>
            <a:pPr marL="0" lvl="0" indent="0" algn="ctr" rtl="0">
              <a:spcBef>
                <a:spcPts val="0"/>
              </a:spcBef>
              <a:spcAft>
                <a:spcPts val="0"/>
              </a:spcAft>
              <a:buNone/>
            </a:pPr>
            <a:r>
              <a:rPr lang="en-US" altLang="zh-CN" sz="2800" b="1" dirty="0">
                <a:solidFill>
                  <a:schemeClr val="accent4"/>
                </a:solidFill>
                <a:effectLst/>
              </a:rPr>
              <a:t>2.2.2 </a:t>
            </a:r>
            <a:r>
              <a:rPr lang="zh-CN" altLang="en-US" sz="2800" b="1" dirty="0">
                <a:solidFill>
                  <a:schemeClr val="accent4"/>
                </a:solidFill>
              </a:rPr>
              <a:t>物理信息神经网路的</a:t>
            </a:r>
            <a:r>
              <a:rPr lang="zh-CN" altLang="en-US" sz="2800" b="1" dirty="0">
                <a:solidFill>
                  <a:schemeClr val="accent4"/>
                </a:solidFill>
                <a:effectLst/>
              </a:rPr>
              <a:t>框架问题</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570"/>
        <p:cNvGrpSpPr/>
        <p:nvPr/>
      </p:nvGrpSpPr>
      <p:grpSpPr>
        <a:xfrm>
          <a:off x="0" y="0"/>
          <a:ext cx="0" cy="0"/>
          <a:chOff x="0" y="0"/>
          <a:chExt cx="0" cy="0"/>
        </a:xfrm>
      </p:grpSpPr>
      <p:sp>
        <p:nvSpPr>
          <p:cNvPr id="9571" name="Google Shape;9571;p134"/>
          <p:cNvSpPr txBox="1"/>
          <p:nvPr/>
        </p:nvSpPr>
        <p:spPr>
          <a:xfrm>
            <a:off x="1972000" y="72665"/>
            <a:ext cx="8248000" cy="677068"/>
          </a:xfrm>
          <a:prstGeom prst="rect">
            <a:avLst/>
          </a:prstGeom>
          <a:noFill/>
          <a:ln>
            <a:noFill/>
          </a:ln>
        </p:spPr>
        <p:txBody>
          <a:bodyPr spcFirstLastPara="1" wrap="square" lIns="121900" tIns="121900" rIns="121900" bIns="121900" anchor="t" anchorCtr="0">
            <a:spAutoFit/>
            <a:scene3d>
              <a:camera prst="orthographicFront"/>
              <a:lightRig rig="soft" dir="t">
                <a:rot lat="0" lon="0" rev="15600000"/>
              </a:lightRig>
            </a:scene3d>
            <a:sp3d extrusionH="57150" prstMaterial="softEdge">
              <a:bevelT w="25400" h="38100"/>
            </a:sp3d>
          </a:bodyPr>
          <a:lstStyle/>
          <a:p>
            <a:pPr marL="0" lvl="0" indent="0" algn="ctr" rtl="0">
              <a:spcBef>
                <a:spcPts val="0"/>
              </a:spcBef>
              <a:spcAft>
                <a:spcPts val="0"/>
              </a:spcAft>
              <a:buNone/>
            </a:pPr>
            <a:r>
              <a:rPr lang="en-US" altLang="zh-CN" sz="2800" b="1" dirty="0">
                <a:solidFill>
                  <a:schemeClr val="accent4"/>
                </a:solidFill>
                <a:effectLst/>
              </a:rPr>
              <a:t>1.1 </a:t>
            </a:r>
            <a:r>
              <a:rPr lang="zh-CN" altLang="en-US" sz="2800" b="1" dirty="0">
                <a:solidFill>
                  <a:schemeClr val="accent4"/>
                </a:solidFill>
                <a:effectLst/>
              </a:rPr>
              <a:t>神经网络 </a:t>
            </a:r>
            <a:r>
              <a:rPr lang="en-US" altLang="zh-CN" sz="2800" b="1" dirty="0">
                <a:solidFill>
                  <a:schemeClr val="accent4"/>
                </a:solidFill>
              </a:rPr>
              <a:t>Artificial Neural Networks</a:t>
            </a:r>
            <a:endParaRPr lang="zh-CN" altLang="en-US" sz="2800" b="1" dirty="0">
              <a:solidFill>
                <a:schemeClr val="accent4"/>
              </a:solidFill>
              <a:effectLst/>
            </a:endParaRPr>
          </a:p>
        </p:txBody>
      </p:sp>
      <p:sp>
        <p:nvSpPr>
          <p:cNvPr id="9" name="灯片编号占位符 8">
            <a:extLst>
              <a:ext uri="{FF2B5EF4-FFF2-40B4-BE49-F238E27FC236}">
                <a16:creationId xmlns:a16="http://schemas.microsoft.com/office/drawing/2014/main" id="{7437EB09-4BAD-4863-8C7C-69DD14C867CB}"/>
              </a:ext>
            </a:extLst>
          </p:cNvPr>
          <p:cNvSpPr>
            <a:spLocks noGrp="1"/>
          </p:cNvSpPr>
          <p:nvPr>
            <p:ph type="sldNum" sz="quarter" idx="12"/>
          </p:nvPr>
        </p:nvSpPr>
        <p:spPr/>
        <p:txBody>
          <a:bodyPr/>
          <a:lstStyle/>
          <a:p>
            <a:fld id="{49AE70B2-8BF9-45C0-BB95-33D1B9D3A854}" type="slidenum">
              <a:rPr lang="zh-CN" altLang="en-US" smtClean="0"/>
              <a:t>3</a:t>
            </a:fld>
            <a:endParaRPr lang="zh-CN" altLang="en-US"/>
          </a:p>
        </p:txBody>
      </p:sp>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A41D09A6-2832-4902-90A3-DA85B278915A}"/>
                  </a:ext>
                </a:extLst>
              </p:cNvPr>
              <p:cNvSpPr txBox="1"/>
              <p:nvPr/>
            </p:nvSpPr>
            <p:spPr>
              <a:xfrm>
                <a:off x="2890520" y="1319947"/>
                <a:ext cx="610616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𝑢</m:t>
                      </m:r>
                      <m:d>
                        <m:dPr>
                          <m:sepChr m:val=","/>
                          <m:ctrlPr>
                            <a:rPr lang="zh-CN" altLang="en-US" i="1">
                              <a:latin typeface="Cambria Math" panose="02040503050406030204" pitchFamily="18" charset="0"/>
                            </a:rPr>
                          </m:ctrlPr>
                        </m:dPr>
                        <m:e>
                          <m:acc>
                            <m:accPr>
                              <m:chr m:val="̅"/>
                              <m:ctrlPr>
                                <a:rPr lang="zh-CN" altLang="en-US" i="1">
                                  <a:solidFill>
                                    <a:srgbClr val="836967"/>
                                  </a:solidFill>
                                  <a:latin typeface="Cambria Math" panose="02040503050406030204" pitchFamily="18" charset="0"/>
                                </a:rPr>
                              </m:ctrlPr>
                            </m:accPr>
                            <m:e>
                              <m:r>
                                <a:rPr lang="zh-CN" altLang="en-US" i="1">
                                  <a:latin typeface="Cambria Math" panose="02040503050406030204" pitchFamily="18" charset="0"/>
                                </a:rPr>
                                <m:t>𝑥</m:t>
                              </m:r>
                            </m:e>
                          </m:acc>
                        </m:e>
                        <m:e>
                          <m:r>
                            <a:rPr lang="zh-CN" altLang="en-US" i="1">
                              <a:latin typeface="Cambria Math" panose="02040503050406030204" pitchFamily="18" charset="0"/>
                            </a:rPr>
                            <m:t>𝜃</m:t>
                          </m:r>
                        </m:e>
                      </m:d>
                      <m:r>
                        <a:rPr lang="zh-CN" altLang="en-US" i="0">
                          <a:latin typeface="Cambria Math" panose="02040503050406030204" pitchFamily="18" charset="0"/>
                        </a:rPr>
                        <m:t>=</m:t>
                      </m:r>
                      <m:r>
                        <a:rPr lang="zh-CN" altLang="en-US" i="1">
                          <a:latin typeface="Cambria Math" panose="02040503050406030204" pitchFamily="18" charset="0"/>
                        </a:rPr>
                        <m:t>𝑓</m:t>
                      </m:r>
                      <m:d>
                        <m:dPr>
                          <m:ctrlPr>
                            <a:rPr lang="zh-CN" altLang="en-US" i="1">
                              <a:latin typeface="Cambria Math" panose="02040503050406030204" pitchFamily="18" charset="0"/>
                            </a:rPr>
                          </m:ctrlPr>
                        </m:dPr>
                        <m:e>
                          <m:r>
                            <a:rPr lang="zh-CN" altLang="en-US" i="0">
                              <a:latin typeface="Cambria Math" panose="02040503050406030204" pitchFamily="18" charset="0"/>
                            </a:rPr>
                            <m:t>...</m:t>
                          </m:r>
                          <m:r>
                            <a:rPr lang="zh-CN" altLang="en-US" i="1">
                              <a:latin typeface="Cambria Math" panose="02040503050406030204" pitchFamily="18" charset="0"/>
                            </a:rPr>
                            <m:t>𝑓</m:t>
                          </m:r>
                          <m:d>
                            <m:dPr>
                              <m:ctrlPr>
                                <a:rPr lang="zh-CN" altLang="en-US" i="1">
                                  <a:latin typeface="Cambria Math" panose="02040503050406030204" pitchFamily="18" charset="0"/>
                                </a:rPr>
                              </m:ctrlPr>
                            </m:dPr>
                            <m:e>
                              <m:r>
                                <a:rPr lang="zh-CN" altLang="en-US" i="1">
                                  <a:latin typeface="Cambria Math" panose="02040503050406030204" pitchFamily="18" charset="0"/>
                                </a:rPr>
                                <m:t>𝑓</m:t>
                              </m:r>
                              <m:d>
                                <m:dPr>
                                  <m:ctrlPr>
                                    <a:rPr lang="zh-CN" altLang="en-US" i="1">
                                      <a:latin typeface="Cambria Math" panose="02040503050406030204" pitchFamily="18" charset="0"/>
                                    </a:rPr>
                                  </m:ctrlPr>
                                </m:d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r>
                                    <a:rPr lang="zh-CN" altLang="en-US" i="1" smtClean="0">
                                      <a:solidFill>
                                        <a:srgbClr val="836967"/>
                                      </a:solidFill>
                                      <a:latin typeface="Cambria Math" panose="02040503050406030204" pitchFamily="18" charset="0"/>
                                    </a:rPr>
                                    <m:t> </m:t>
                                  </m:r>
                                  <m:sSup>
                                    <m:sSupPr>
                                      <m:ctrlPr>
                                        <a:rPr lang="zh-CN" altLang="en-US" i="1">
                                          <a:solidFill>
                                            <a:srgbClr val="836967"/>
                                          </a:solidFill>
                                          <a:latin typeface="Cambria Math" panose="02040503050406030204" pitchFamily="18" charset="0"/>
                                        </a:rPr>
                                      </m:ctrlPr>
                                    </m:sSupPr>
                                    <m:e>
                                      <m:r>
                                        <a:rPr lang="zh-CN" altLang="en-US" i="1">
                                          <a:latin typeface="Cambria Math" panose="02040503050406030204" pitchFamily="18" charset="0"/>
                                        </a:rPr>
                                        <m:t>𝑊</m:t>
                                      </m:r>
                                    </m:e>
                                    <m:sup>
                                      <m:r>
                                        <a:rPr lang="zh-CN" altLang="en-US" i="0">
                                          <a:latin typeface="Cambria Math" panose="02040503050406030204" pitchFamily="18" charset="0"/>
                                        </a:rPr>
                                        <m:t>1</m:t>
                                      </m:r>
                                    </m:sup>
                                  </m:sSup>
                                </m:e>
                              </m:d>
                              <m:sSup>
                                <m:sSupPr>
                                  <m:ctrlPr>
                                    <a:rPr lang="zh-CN" altLang="en-US" i="1">
                                      <a:solidFill>
                                        <a:srgbClr val="836967"/>
                                      </a:solidFill>
                                      <a:latin typeface="Cambria Math" panose="02040503050406030204" pitchFamily="18" charset="0"/>
                                    </a:rPr>
                                  </m:ctrlPr>
                                </m:sSupPr>
                                <m:e>
                                  <m:r>
                                    <a:rPr lang="zh-CN" altLang="en-US" i="1">
                                      <a:latin typeface="Cambria Math" panose="02040503050406030204" pitchFamily="18" charset="0"/>
                                    </a:rPr>
                                    <m:t>𝑊</m:t>
                                  </m:r>
                                </m:e>
                                <m:sup>
                                  <m:r>
                                    <a:rPr lang="zh-CN" altLang="en-US" i="0">
                                      <a:latin typeface="Cambria Math" panose="02040503050406030204" pitchFamily="18" charset="0"/>
                                    </a:rPr>
                                    <m:t>2</m:t>
                                  </m:r>
                                </m:sup>
                              </m:sSup>
                            </m:e>
                          </m:d>
                          <m:r>
                            <a:rPr lang="zh-CN" altLang="en-US" i="0">
                              <a:latin typeface="Cambria Math" panose="02040503050406030204" pitchFamily="18" charset="0"/>
                            </a:rPr>
                            <m:t>...</m:t>
                          </m:r>
                          <m:sSup>
                            <m:sSupPr>
                              <m:ctrlPr>
                                <a:rPr lang="zh-CN" altLang="en-US" i="1">
                                  <a:solidFill>
                                    <a:srgbClr val="836967"/>
                                  </a:solidFill>
                                  <a:latin typeface="Cambria Math" panose="02040503050406030204" pitchFamily="18" charset="0"/>
                                </a:rPr>
                              </m:ctrlPr>
                            </m:sSupPr>
                            <m:e>
                              <m:r>
                                <a:rPr lang="zh-CN" altLang="en-US" i="1">
                                  <a:latin typeface="Cambria Math" panose="02040503050406030204" pitchFamily="18" charset="0"/>
                                </a:rPr>
                                <m:t>𝑊</m:t>
                              </m:r>
                            </m:e>
                            <m:sup>
                              <m:r>
                                <a:rPr lang="zh-CN" altLang="en-US" i="1">
                                  <a:latin typeface="Cambria Math" panose="02040503050406030204" pitchFamily="18" charset="0"/>
                                </a:rPr>
                                <m:t>𝐿</m:t>
                              </m:r>
                            </m:sup>
                          </m:sSup>
                        </m:e>
                      </m:d>
                      <m:r>
                        <a:rPr lang="zh-CN" altLang="en-US" i="0">
                          <a:latin typeface="Cambria Math" panose="02040503050406030204" pitchFamily="18" charset="0"/>
                        </a:rPr>
                        <m:t>,</m:t>
                      </m:r>
                    </m:oMath>
                  </m:oMathPara>
                </a14:m>
                <a:endParaRPr lang="zh-CN" altLang="en-US" dirty="0"/>
              </a:p>
            </p:txBody>
          </p:sp>
        </mc:Choice>
        <mc:Fallback xmlns="">
          <p:sp>
            <p:nvSpPr>
              <p:cNvPr id="13" name="文本框 12">
                <a:extLst>
                  <a:ext uri="{FF2B5EF4-FFF2-40B4-BE49-F238E27FC236}">
                    <a16:creationId xmlns:a16="http://schemas.microsoft.com/office/drawing/2014/main" id="{A41D09A6-2832-4902-90A3-DA85B278915A}"/>
                  </a:ext>
                </a:extLst>
              </p:cNvPr>
              <p:cNvSpPr txBox="1">
                <a:spLocks noRot="1" noChangeAspect="1" noMove="1" noResize="1" noEditPoints="1" noAdjustHandles="1" noChangeArrowheads="1" noChangeShapeType="1" noTextEdit="1"/>
              </p:cNvSpPr>
              <p:nvPr/>
            </p:nvSpPr>
            <p:spPr>
              <a:xfrm>
                <a:off x="2890520" y="1319947"/>
                <a:ext cx="6106160" cy="369332"/>
              </a:xfrm>
              <a:prstGeom prst="rect">
                <a:avLst/>
              </a:prstGeom>
              <a:blipFill>
                <a:blip r:embed="rId3"/>
                <a:stretch>
                  <a:fillRect t="-5000" b="-15000"/>
                </a:stretch>
              </a:blipFill>
            </p:spPr>
            <p:txBody>
              <a:bodyPr/>
              <a:lstStyle/>
              <a:p>
                <a:r>
                  <a:rPr lang="zh-CN" altLang="en-US">
                    <a:noFill/>
                  </a:rPr>
                  <a:t> </a:t>
                </a:r>
              </a:p>
            </p:txBody>
          </p:sp>
        </mc:Fallback>
      </mc:AlternateContent>
      <p:sp>
        <p:nvSpPr>
          <p:cNvPr id="17" name="文本框 16">
            <a:extLst>
              <a:ext uri="{FF2B5EF4-FFF2-40B4-BE49-F238E27FC236}">
                <a16:creationId xmlns:a16="http://schemas.microsoft.com/office/drawing/2014/main" id="{0A3788C0-E9F0-4867-A465-FA55E942B2F2}"/>
              </a:ext>
            </a:extLst>
          </p:cNvPr>
          <p:cNvSpPr txBox="1"/>
          <p:nvPr/>
        </p:nvSpPr>
        <p:spPr>
          <a:xfrm>
            <a:off x="863600" y="2128210"/>
            <a:ext cx="9773920" cy="369332"/>
          </a:xfrm>
          <a:prstGeom prst="rect">
            <a:avLst/>
          </a:prstGeom>
          <a:noFill/>
        </p:spPr>
        <p:txBody>
          <a:bodyPr wrap="square" rtlCol="0">
            <a:spAutoFit/>
          </a:bodyPr>
          <a:lstStyle/>
          <a:p>
            <a:r>
              <a:rPr lang="zh-CN" altLang="en-US" dirty="0"/>
              <a:t>其中     是输入，                      是网络的模型参数，     是非线性的激活函数，   是网络的层数。</a:t>
            </a:r>
            <a:endParaRPr lang="en-US" altLang="zh-CN" dirty="0"/>
          </a:p>
        </p:txBody>
      </p:sp>
      <p:pic>
        <p:nvPicPr>
          <p:cNvPr id="21" name="图片 20">
            <a:extLst>
              <a:ext uri="{FF2B5EF4-FFF2-40B4-BE49-F238E27FC236}">
                <a16:creationId xmlns:a16="http://schemas.microsoft.com/office/drawing/2014/main" id="{20D86AD1-0EF3-427B-BC51-F7E2C90757E9}"/>
              </a:ext>
            </a:extLst>
          </p:cNvPr>
          <p:cNvPicPr>
            <a:picLocks noChangeAspect="1"/>
          </p:cNvPicPr>
          <p:nvPr/>
        </p:nvPicPr>
        <p:blipFill>
          <a:blip r:embed="rId4"/>
          <a:stretch>
            <a:fillRect/>
          </a:stretch>
        </p:blipFill>
        <p:spPr>
          <a:xfrm>
            <a:off x="2553652" y="2104183"/>
            <a:ext cx="1476375" cy="342900"/>
          </a:xfrm>
          <a:prstGeom prst="rect">
            <a:avLst/>
          </a:prstGeom>
        </p:spPr>
      </p:pic>
      <p:pic>
        <p:nvPicPr>
          <p:cNvPr id="23" name="图片 22">
            <a:extLst>
              <a:ext uri="{FF2B5EF4-FFF2-40B4-BE49-F238E27FC236}">
                <a16:creationId xmlns:a16="http://schemas.microsoft.com/office/drawing/2014/main" id="{FE0115AB-EF51-48F1-B70B-86EC6A8DBFDA}"/>
              </a:ext>
            </a:extLst>
          </p:cNvPr>
          <p:cNvPicPr>
            <a:picLocks noChangeAspect="1"/>
          </p:cNvPicPr>
          <p:nvPr/>
        </p:nvPicPr>
        <p:blipFill>
          <a:blip r:embed="rId5"/>
          <a:stretch>
            <a:fillRect/>
          </a:stretch>
        </p:blipFill>
        <p:spPr>
          <a:xfrm>
            <a:off x="5988685" y="2152102"/>
            <a:ext cx="438150" cy="304800"/>
          </a:xfrm>
          <a:prstGeom prst="rect">
            <a:avLst/>
          </a:prstGeom>
        </p:spPr>
      </p:pic>
      <p:pic>
        <p:nvPicPr>
          <p:cNvPr id="25" name="图片 24">
            <a:extLst>
              <a:ext uri="{FF2B5EF4-FFF2-40B4-BE49-F238E27FC236}">
                <a16:creationId xmlns:a16="http://schemas.microsoft.com/office/drawing/2014/main" id="{555E3D35-E6F6-4AE6-86FF-303633D867BF}"/>
              </a:ext>
            </a:extLst>
          </p:cNvPr>
          <p:cNvPicPr>
            <a:picLocks noChangeAspect="1"/>
          </p:cNvPicPr>
          <p:nvPr/>
        </p:nvPicPr>
        <p:blipFill>
          <a:blip r:embed="rId6"/>
          <a:stretch>
            <a:fillRect/>
          </a:stretch>
        </p:blipFill>
        <p:spPr>
          <a:xfrm>
            <a:off x="8630285" y="2170517"/>
            <a:ext cx="219075" cy="247650"/>
          </a:xfrm>
          <a:prstGeom prst="rect">
            <a:avLst/>
          </a:prstGeom>
        </p:spPr>
      </p:pic>
      <p:sp>
        <p:nvSpPr>
          <p:cNvPr id="26" name="文本框 25">
            <a:extLst>
              <a:ext uri="{FF2B5EF4-FFF2-40B4-BE49-F238E27FC236}">
                <a16:creationId xmlns:a16="http://schemas.microsoft.com/office/drawing/2014/main" id="{0A68203A-CAAE-432A-B0FF-4C739E04033A}"/>
              </a:ext>
            </a:extLst>
          </p:cNvPr>
          <p:cNvSpPr txBox="1"/>
          <p:nvPr/>
        </p:nvSpPr>
        <p:spPr>
          <a:xfrm>
            <a:off x="863600" y="749733"/>
            <a:ext cx="9032240" cy="369332"/>
          </a:xfrm>
          <a:prstGeom prst="rect">
            <a:avLst/>
          </a:prstGeom>
          <a:noFill/>
        </p:spPr>
        <p:txBody>
          <a:bodyPr wrap="square" rtlCol="0">
            <a:spAutoFit/>
          </a:bodyPr>
          <a:lstStyle/>
          <a:p>
            <a:r>
              <a:rPr lang="zh-CN" altLang="en-US" dirty="0"/>
              <a:t>神经网络满足的构成关系可以用下面的公式给出：</a:t>
            </a:r>
          </a:p>
        </p:txBody>
      </p:sp>
      <p:sp>
        <p:nvSpPr>
          <p:cNvPr id="28" name="文本框 27">
            <a:extLst>
              <a:ext uri="{FF2B5EF4-FFF2-40B4-BE49-F238E27FC236}">
                <a16:creationId xmlns:a16="http://schemas.microsoft.com/office/drawing/2014/main" id="{DADCA325-DB4C-41EA-9549-769A0CA84635}"/>
              </a:ext>
            </a:extLst>
          </p:cNvPr>
          <p:cNvSpPr txBox="1"/>
          <p:nvPr/>
        </p:nvSpPr>
        <p:spPr>
          <a:xfrm>
            <a:off x="863600" y="3331499"/>
            <a:ext cx="9032240" cy="369332"/>
          </a:xfrm>
          <a:prstGeom prst="rect">
            <a:avLst/>
          </a:prstGeom>
          <a:noFill/>
        </p:spPr>
        <p:txBody>
          <a:bodyPr wrap="square" rtlCol="0">
            <a:spAutoFit/>
          </a:bodyPr>
          <a:lstStyle/>
          <a:p>
            <a:r>
              <a:rPr lang="zh-CN" altLang="en-US" dirty="0"/>
              <a:t>网络的训练是一个优化问题：</a:t>
            </a:r>
          </a:p>
        </p:txBody>
      </p:sp>
      <mc:AlternateContent xmlns:mc="http://schemas.openxmlformats.org/markup-compatibility/2006" xmlns:a14="http://schemas.microsoft.com/office/drawing/2010/main">
        <mc:Choice Requires="a14">
          <p:sp>
            <p:nvSpPr>
              <p:cNvPr id="34" name="文本框 33">
                <a:extLst>
                  <a:ext uri="{FF2B5EF4-FFF2-40B4-BE49-F238E27FC236}">
                    <a16:creationId xmlns:a16="http://schemas.microsoft.com/office/drawing/2014/main" id="{1311F296-B119-4492-8F5E-B08467407B21}"/>
                  </a:ext>
                </a:extLst>
              </p:cNvPr>
              <p:cNvSpPr txBox="1"/>
              <p:nvPr/>
            </p:nvSpPr>
            <p:spPr>
              <a:xfrm>
                <a:off x="2935605" y="3766926"/>
                <a:ext cx="610616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zh-CN" altLang="en-US" smtClean="0">
                          <a:latin typeface="Cambria Math" panose="02040503050406030204" pitchFamily="18" charset="0"/>
                        </a:rPr>
                        <m:t>min</m:t>
                      </m:r>
                      <m:r>
                        <a:rPr lang="zh-CN" altLang="en-US" i="1">
                          <a:latin typeface="Cambria Math" panose="02040503050406030204" pitchFamily="18" charset="0"/>
                        </a:rPr>
                        <m:t>𝐿</m:t>
                      </m:r>
                      <m:d>
                        <m:dPr>
                          <m:ctrlPr>
                            <a:rPr lang="zh-CN" altLang="en-US" i="1">
                              <a:latin typeface="Cambria Math" panose="02040503050406030204" pitchFamily="18" charset="0"/>
                            </a:rPr>
                          </m:ctrlPr>
                        </m:dPr>
                        <m:e>
                          <m:r>
                            <a:rPr lang="zh-CN" altLang="en-US" i="1">
                              <a:latin typeface="Cambria Math" panose="02040503050406030204" pitchFamily="18" charset="0"/>
                            </a:rPr>
                            <m:t>𝜃</m:t>
                          </m:r>
                        </m:e>
                      </m:d>
                    </m:oMath>
                  </m:oMathPara>
                </a14:m>
                <a:endParaRPr lang="zh-CN" altLang="en-US" dirty="0"/>
              </a:p>
            </p:txBody>
          </p:sp>
        </mc:Choice>
        <mc:Fallback xmlns="">
          <p:sp>
            <p:nvSpPr>
              <p:cNvPr id="34" name="文本框 33">
                <a:extLst>
                  <a:ext uri="{FF2B5EF4-FFF2-40B4-BE49-F238E27FC236}">
                    <a16:creationId xmlns:a16="http://schemas.microsoft.com/office/drawing/2014/main" id="{1311F296-B119-4492-8F5E-B08467407B21}"/>
                  </a:ext>
                </a:extLst>
              </p:cNvPr>
              <p:cNvSpPr txBox="1">
                <a:spLocks noRot="1" noChangeAspect="1" noMove="1" noResize="1" noEditPoints="1" noAdjustHandles="1" noChangeArrowheads="1" noChangeShapeType="1" noTextEdit="1"/>
              </p:cNvSpPr>
              <p:nvPr/>
            </p:nvSpPr>
            <p:spPr>
              <a:xfrm>
                <a:off x="2935605" y="3766926"/>
                <a:ext cx="6106160" cy="369332"/>
              </a:xfrm>
              <a:prstGeom prst="rect">
                <a:avLst/>
              </a:prstGeom>
              <a:blipFill>
                <a:blip r:embed="rId7"/>
                <a:stretch>
                  <a:fillRect/>
                </a:stretch>
              </a:blipFill>
            </p:spPr>
            <p:txBody>
              <a:bodyPr/>
              <a:lstStyle/>
              <a:p>
                <a:r>
                  <a:rPr lang="zh-CN" altLang="en-US">
                    <a:noFill/>
                  </a:rPr>
                  <a:t> </a:t>
                </a:r>
              </a:p>
            </p:txBody>
          </p:sp>
        </mc:Fallback>
      </mc:AlternateContent>
      <p:sp>
        <p:nvSpPr>
          <p:cNvPr id="35" name="文本框 34">
            <a:extLst>
              <a:ext uri="{FF2B5EF4-FFF2-40B4-BE49-F238E27FC236}">
                <a16:creationId xmlns:a16="http://schemas.microsoft.com/office/drawing/2014/main" id="{81FE7AD8-EF32-4A35-9262-CDF2701878FC}"/>
              </a:ext>
            </a:extLst>
          </p:cNvPr>
          <p:cNvSpPr txBox="1"/>
          <p:nvPr/>
        </p:nvSpPr>
        <p:spPr>
          <a:xfrm>
            <a:off x="863600" y="4611227"/>
            <a:ext cx="9032240" cy="369332"/>
          </a:xfrm>
          <a:prstGeom prst="rect">
            <a:avLst/>
          </a:prstGeom>
          <a:noFill/>
        </p:spPr>
        <p:txBody>
          <a:bodyPr wrap="square" rtlCol="0">
            <a:spAutoFit/>
          </a:bodyPr>
          <a:lstStyle/>
          <a:p>
            <a:r>
              <a:rPr lang="zh-CN" altLang="en-US" dirty="0"/>
              <a:t>其中损失函数       是           的函数</a:t>
            </a:r>
          </a:p>
        </p:txBody>
      </p:sp>
      <p:pic>
        <p:nvPicPr>
          <p:cNvPr id="36" name="图片 35">
            <a:extLst>
              <a:ext uri="{FF2B5EF4-FFF2-40B4-BE49-F238E27FC236}">
                <a16:creationId xmlns:a16="http://schemas.microsoft.com/office/drawing/2014/main" id="{DF413971-66AE-43F2-86A0-3D57AB1F2F8E}"/>
              </a:ext>
            </a:extLst>
          </p:cNvPr>
          <p:cNvPicPr>
            <a:picLocks noChangeAspect="1"/>
          </p:cNvPicPr>
          <p:nvPr/>
        </p:nvPicPr>
        <p:blipFill>
          <a:blip r:embed="rId8"/>
          <a:stretch>
            <a:fillRect/>
          </a:stretch>
        </p:blipFill>
        <p:spPr>
          <a:xfrm>
            <a:off x="2315527" y="4643493"/>
            <a:ext cx="476250" cy="304800"/>
          </a:xfrm>
          <a:prstGeom prst="rect">
            <a:avLst/>
          </a:prstGeom>
        </p:spPr>
      </p:pic>
      <p:pic>
        <p:nvPicPr>
          <p:cNvPr id="40" name="图片 39">
            <a:extLst>
              <a:ext uri="{FF2B5EF4-FFF2-40B4-BE49-F238E27FC236}">
                <a16:creationId xmlns:a16="http://schemas.microsoft.com/office/drawing/2014/main" id="{E60BE3CC-9229-46E0-BF48-6717ED02923B}"/>
              </a:ext>
            </a:extLst>
          </p:cNvPr>
          <p:cNvPicPr>
            <a:picLocks noChangeAspect="1"/>
          </p:cNvPicPr>
          <p:nvPr/>
        </p:nvPicPr>
        <p:blipFill>
          <a:blip r:embed="rId9"/>
          <a:stretch>
            <a:fillRect/>
          </a:stretch>
        </p:blipFill>
        <p:spPr>
          <a:xfrm>
            <a:off x="2935605" y="4628371"/>
            <a:ext cx="719390" cy="280440"/>
          </a:xfrm>
          <a:prstGeom prst="rect">
            <a:avLst/>
          </a:prstGeom>
        </p:spPr>
      </p:pic>
      <p:pic>
        <p:nvPicPr>
          <p:cNvPr id="44" name="图片 43">
            <a:extLst>
              <a:ext uri="{FF2B5EF4-FFF2-40B4-BE49-F238E27FC236}">
                <a16:creationId xmlns:a16="http://schemas.microsoft.com/office/drawing/2014/main" id="{5E3748F1-A292-4C72-9DF2-B35FEF249570}"/>
              </a:ext>
            </a:extLst>
          </p:cNvPr>
          <p:cNvPicPr>
            <a:picLocks noChangeAspect="1"/>
          </p:cNvPicPr>
          <p:nvPr/>
        </p:nvPicPr>
        <p:blipFill>
          <a:blip r:embed="rId10"/>
          <a:stretch>
            <a:fillRect/>
          </a:stretch>
        </p:blipFill>
        <p:spPr>
          <a:xfrm>
            <a:off x="1391676" y="2008543"/>
            <a:ext cx="325607" cy="455851"/>
          </a:xfrm>
          <a:prstGeom prst="rect">
            <a:avLst/>
          </a:prstGeom>
        </p:spPr>
      </p:pic>
      <p:sp>
        <p:nvSpPr>
          <p:cNvPr id="45" name="文本框 44">
            <a:extLst>
              <a:ext uri="{FF2B5EF4-FFF2-40B4-BE49-F238E27FC236}">
                <a16:creationId xmlns:a16="http://schemas.microsoft.com/office/drawing/2014/main" id="{DDF188E5-D5F5-48F6-A879-E2B60475A643}"/>
              </a:ext>
            </a:extLst>
          </p:cNvPr>
          <p:cNvSpPr txBox="1"/>
          <p:nvPr/>
        </p:nvSpPr>
        <p:spPr>
          <a:xfrm>
            <a:off x="863600" y="6270347"/>
            <a:ext cx="9773920" cy="553998"/>
          </a:xfrm>
          <a:prstGeom prst="rect">
            <a:avLst/>
          </a:prstGeom>
          <a:noFill/>
        </p:spPr>
        <p:txBody>
          <a:bodyPr wrap="square" rtlCol="0">
            <a:spAutoFit/>
          </a:bodyPr>
          <a:lstStyle/>
          <a:p>
            <a:r>
              <a:rPr lang="en-US" altLang="zh-CN" sz="1600" b="1" dirty="0"/>
              <a:t>Ref</a:t>
            </a:r>
            <a:r>
              <a:rPr lang="zh-CN" altLang="en-US" sz="1600" dirty="0"/>
              <a:t>：</a:t>
            </a:r>
            <a:r>
              <a:rPr lang="en-US" altLang="zh-CN" sz="1400" dirty="0"/>
              <a:t>https://www.youtube.com/watch?v=U38hnksTVdE</a:t>
            </a:r>
          </a:p>
          <a:p>
            <a:r>
              <a:rPr lang="en-US" altLang="zh-CN" sz="1400" dirty="0"/>
              <a:t>Speaker: </a:t>
            </a:r>
            <a:r>
              <a:rPr lang="en-US" altLang="zh-CN" sz="1400" i="1" dirty="0"/>
              <a:t>Anastasia Borovykh          </a:t>
            </a:r>
            <a:r>
              <a:rPr lang="en-US" altLang="zh-CN" sz="1400" dirty="0"/>
              <a:t>Title: </a:t>
            </a:r>
            <a:r>
              <a:rPr lang="en-US" altLang="zh-CN" sz="1400" i="1" dirty="0"/>
              <a:t>Neural Networks for Solving PDEs</a:t>
            </a:r>
            <a:endParaRPr lang="zh-CN" altLang="en-US" sz="1400" i="1" dirty="0"/>
          </a:p>
        </p:txBody>
      </p:sp>
    </p:spTree>
    <p:extLst>
      <p:ext uri="{BB962C8B-B14F-4D97-AF65-F5344CB8AC3E}">
        <p14:creationId xmlns:p14="http://schemas.microsoft.com/office/powerpoint/2010/main" val="185485273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199"/>
        <p:cNvGrpSpPr/>
        <p:nvPr/>
      </p:nvGrpSpPr>
      <p:grpSpPr>
        <a:xfrm>
          <a:off x="0" y="0"/>
          <a:ext cx="0" cy="0"/>
          <a:chOff x="0" y="0"/>
          <a:chExt cx="0" cy="0"/>
        </a:xfrm>
      </p:grpSpPr>
      <p:pic>
        <p:nvPicPr>
          <p:cNvPr id="2" name="Picture 1" descr="fig5-1"/>
          <p:cNvPicPr>
            <a:picLocks noChangeAspect="1"/>
          </p:cNvPicPr>
          <p:nvPr/>
        </p:nvPicPr>
        <p:blipFill>
          <a:blip r:embed="rId3"/>
          <a:stretch>
            <a:fillRect/>
          </a:stretch>
        </p:blipFill>
        <p:spPr>
          <a:xfrm>
            <a:off x="1620520" y="122555"/>
            <a:ext cx="8334375" cy="2737485"/>
          </a:xfrm>
          <a:prstGeom prst="rect">
            <a:avLst/>
          </a:prstGeom>
        </p:spPr>
      </p:pic>
      <p:pic>
        <p:nvPicPr>
          <p:cNvPr id="5" name="Picture 4" descr="fig5-4"/>
          <p:cNvPicPr>
            <a:picLocks noChangeAspect="1"/>
          </p:cNvPicPr>
          <p:nvPr/>
        </p:nvPicPr>
        <p:blipFill>
          <a:blip r:embed="rId4"/>
          <a:stretch>
            <a:fillRect/>
          </a:stretch>
        </p:blipFill>
        <p:spPr>
          <a:xfrm>
            <a:off x="5787707" y="3191071"/>
            <a:ext cx="4259640" cy="2839760"/>
          </a:xfrm>
          <a:prstGeom prst="rect">
            <a:avLst/>
          </a:prstGeom>
        </p:spPr>
      </p:pic>
      <p:sp>
        <p:nvSpPr>
          <p:cNvPr id="28" name="TextBox 57"/>
          <p:cNvSpPr txBox="1"/>
          <p:nvPr/>
        </p:nvSpPr>
        <p:spPr>
          <a:xfrm>
            <a:off x="562538" y="2860338"/>
            <a:ext cx="10629900" cy="368300"/>
          </a:xfrm>
          <a:prstGeom prst="rect">
            <a:avLst/>
          </a:prstGeom>
          <a:noFill/>
        </p:spPr>
        <p:txBody>
          <a:bodyPr wrap="none" rtlCol="0">
            <a:spAutoFit/>
          </a:bodyPr>
          <a:lstStyle/>
          <a:p>
            <a:r>
              <a:rPr lang="zh-CN" altLang="en-US" dirty="0">
                <a:solidFill>
                  <a:schemeClr val="accent1">
                    <a:lumMod val="50000"/>
                  </a:schemeClr>
                </a:solidFill>
              </a:rPr>
              <a:t>精确解和网络预报结果比较：（</a:t>
            </a:r>
            <a:r>
              <a:rPr lang="en-US" altLang="zh-CN" dirty="0">
                <a:solidFill>
                  <a:schemeClr val="accent1">
                    <a:lumMod val="50000"/>
                  </a:schemeClr>
                </a:solidFill>
              </a:rPr>
              <a:t>a</a:t>
            </a:r>
            <a:r>
              <a:rPr lang="zh-CN" altLang="en-US" dirty="0">
                <a:solidFill>
                  <a:schemeClr val="accent1">
                    <a:lumMod val="50000"/>
                  </a:schemeClr>
                </a:solidFill>
              </a:rPr>
              <a:t>）采用</a:t>
            </a:r>
            <a:r>
              <a:rPr lang="en-US" altLang="zh-CN" dirty="0">
                <a:solidFill>
                  <a:schemeClr val="accent1">
                    <a:lumMod val="50000"/>
                  </a:schemeClr>
                </a:solidFill>
              </a:rPr>
              <a:t>RAM</a:t>
            </a:r>
            <a:r>
              <a:rPr lang="zh-CN" altLang="en-US" dirty="0">
                <a:solidFill>
                  <a:schemeClr val="accent1">
                    <a:lumMod val="50000"/>
                  </a:schemeClr>
                </a:solidFill>
              </a:rPr>
              <a:t>作为数据来源</a:t>
            </a:r>
            <a:r>
              <a:rPr lang="en-US" altLang="zh-CN" dirty="0">
                <a:solidFill>
                  <a:schemeClr val="accent1">
                    <a:lumMod val="50000"/>
                  </a:schemeClr>
                </a:solidFill>
              </a:rPr>
              <a:t>;</a:t>
            </a:r>
            <a:r>
              <a:rPr lang="zh-CN" altLang="en-US" dirty="0">
                <a:solidFill>
                  <a:schemeClr val="accent1">
                    <a:lumMod val="50000"/>
                  </a:schemeClr>
                </a:solidFill>
              </a:rPr>
              <a:t>（</a:t>
            </a:r>
            <a:r>
              <a:rPr lang="en-US" altLang="zh-CN" dirty="0">
                <a:solidFill>
                  <a:schemeClr val="accent1">
                    <a:lumMod val="50000"/>
                  </a:schemeClr>
                </a:solidFill>
              </a:rPr>
              <a:t>b</a:t>
            </a:r>
            <a:r>
              <a:rPr lang="zh-CN" altLang="en-US" dirty="0">
                <a:solidFill>
                  <a:schemeClr val="accent1">
                    <a:lumMod val="50000"/>
                  </a:schemeClr>
                </a:solidFill>
              </a:rPr>
              <a:t>）结合分裂步进和</a:t>
            </a:r>
            <a:r>
              <a:rPr lang="en-US" altLang="zh-CN" dirty="0">
                <a:solidFill>
                  <a:schemeClr val="accent1">
                    <a:lumMod val="50000"/>
                  </a:schemeClr>
                </a:solidFill>
              </a:rPr>
              <a:t>PINNs</a:t>
            </a:r>
            <a:r>
              <a:rPr lang="zh-CN" altLang="en-US" dirty="0">
                <a:solidFill>
                  <a:schemeClr val="accent1">
                    <a:lumMod val="50000"/>
                  </a:schemeClr>
                </a:solidFill>
              </a:rPr>
              <a:t>的网络预报结果</a:t>
            </a:r>
          </a:p>
        </p:txBody>
      </p:sp>
      <p:sp>
        <p:nvSpPr>
          <p:cNvPr id="6" name="TextBox 57"/>
          <p:cNvSpPr txBox="1"/>
          <p:nvPr/>
        </p:nvSpPr>
        <p:spPr>
          <a:xfrm>
            <a:off x="679270" y="5823881"/>
            <a:ext cx="5108438" cy="646331"/>
          </a:xfrm>
          <a:prstGeom prst="rect">
            <a:avLst/>
          </a:prstGeom>
          <a:noFill/>
        </p:spPr>
        <p:txBody>
          <a:bodyPr wrap="square" rtlCol="0">
            <a:spAutoFit/>
          </a:bodyPr>
          <a:lstStyle/>
          <a:p>
            <a:r>
              <a:rPr lang="zh-CN" altLang="en-US" dirty="0">
                <a:solidFill>
                  <a:schemeClr val="accent1">
                    <a:lumMod val="50000"/>
                  </a:schemeClr>
                </a:solidFill>
              </a:rPr>
              <a:t>声源频率</a:t>
            </a:r>
            <a:r>
              <a:rPr lang="en-US" altLang="zh-CN" dirty="0">
                <a:solidFill>
                  <a:schemeClr val="accent1">
                    <a:lumMod val="50000"/>
                  </a:schemeClr>
                </a:solidFill>
              </a:rPr>
              <a:t>50Hz</a:t>
            </a:r>
            <a:r>
              <a:rPr lang="zh-CN" altLang="en-US" dirty="0">
                <a:solidFill>
                  <a:schemeClr val="accent1">
                    <a:lumMod val="50000"/>
                  </a:schemeClr>
                </a:solidFill>
              </a:rPr>
              <a:t>，声源深度</a:t>
            </a:r>
            <a:r>
              <a:rPr lang="en-US" altLang="zh-CN" dirty="0">
                <a:solidFill>
                  <a:schemeClr val="accent1">
                    <a:lumMod val="50000"/>
                  </a:schemeClr>
                </a:solidFill>
              </a:rPr>
              <a:t>50m</a:t>
            </a:r>
            <a:r>
              <a:rPr lang="zh-CN" altLang="en-US" dirty="0">
                <a:solidFill>
                  <a:schemeClr val="accent1">
                    <a:lumMod val="50000"/>
                  </a:schemeClr>
                </a:solidFill>
              </a:rPr>
              <a:t>，接收深度</a:t>
            </a:r>
            <a:r>
              <a:rPr lang="en-US" altLang="zh-CN" dirty="0">
                <a:solidFill>
                  <a:schemeClr val="accent1">
                    <a:lumMod val="50000"/>
                  </a:schemeClr>
                </a:solidFill>
              </a:rPr>
              <a:t>100m</a:t>
            </a:r>
            <a:r>
              <a:rPr lang="zh-CN" altLang="en-US" dirty="0">
                <a:solidFill>
                  <a:schemeClr val="accent1">
                    <a:lumMod val="50000"/>
                  </a:schemeClr>
                </a:solidFill>
              </a:rPr>
              <a:t>处深度声压传播损失比较</a:t>
            </a:r>
            <a:endParaRPr lang="zh-CN" dirty="0">
              <a:solidFill>
                <a:schemeClr val="accent1">
                  <a:lumMod val="50000"/>
                </a:schemeClr>
              </a:solidFill>
            </a:endParaRPr>
          </a:p>
        </p:txBody>
      </p:sp>
      <p:sp>
        <p:nvSpPr>
          <p:cNvPr id="7" name="TextBox 57"/>
          <p:cNvSpPr txBox="1"/>
          <p:nvPr/>
        </p:nvSpPr>
        <p:spPr>
          <a:xfrm>
            <a:off x="7366152" y="5962380"/>
            <a:ext cx="1107996" cy="369332"/>
          </a:xfrm>
          <a:prstGeom prst="rect">
            <a:avLst/>
          </a:prstGeom>
          <a:noFill/>
        </p:spPr>
        <p:txBody>
          <a:bodyPr wrap="none" rtlCol="0">
            <a:spAutoFit/>
          </a:bodyPr>
          <a:lstStyle/>
          <a:p>
            <a:r>
              <a:rPr lang="zh-CN" dirty="0">
                <a:solidFill>
                  <a:schemeClr val="accent1">
                    <a:lumMod val="50000"/>
                  </a:schemeClr>
                </a:solidFill>
              </a:rPr>
              <a:t>声速剖面</a:t>
            </a:r>
          </a:p>
        </p:txBody>
      </p:sp>
      <p:pic>
        <p:nvPicPr>
          <p:cNvPr id="8" name="图片 7">
            <a:extLst>
              <a:ext uri="{FF2B5EF4-FFF2-40B4-BE49-F238E27FC236}">
                <a16:creationId xmlns:a16="http://schemas.microsoft.com/office/drawing/2014/main" id="{D5D7E16D-ED42-4DF4-8C35-C93965CD383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753480" y="3191071"/>
            <a:ext cx="3647679" cy="2646488"/>
          </a:xfrm>
          <a:prstGeom prst="rect">
            <a:avLst/>
          </a:prstGeom>
        </p:spPr>
      </p:pic>
      <p:sp>
        <p:nvSpPr>
          <p:cNvPr id="3" name="文本框 2">
            <a:extLst>
              <a:ext uri="{FF2B5EF4-FFF2-40B4-BE49-F238E27FC236}">
                <a16:creationId xmlns:a16="http://schemas.microsoft.com/office/drawing/2014/main" id="{988A2761-0348-4670-A4AB-E4A9B589780A}"/>
              </a:ext>
            </a:extLst>
          </p:cNvPr>
          <p:cNvSpPr txBox="1"/>
          <p:nvPr/>
        </p:nvSpPr>
        <p:spPr>
          <a:xfrm>
            <a:off x="6932428" y="3629363"/>
            <a:ext cx="1541721" cy="369332"/>
          </a:xfrm>
          <a:prstGeom prst="rect">
            <a:avLst/>
          </a:prstGeom>
          <a:noFill/>
        </p:spPr>
        <p:txBody>
          <a:bodyPr wrap="square" rtlCol="0">
            <a:spAutoFit/>
          </a:bodyPr>
          <a:lstStyle/>
          <a:p>
            <a:r>
              <a:rPr lang="en-US" altLang="zh-CN" dirty="0">
                <a:solidFill>
                  <a:srgbClr val="FF0000"/>
                </a:solidFill>
              </a:rPr>
              <a:t>1500m/s</a:t>
            </a:r>
            <a:endParaRPr lang="zh-CN" altLang="en-US" dirty="0">
              <a:solidFill>
                <a:srgbClr val="FF0000"/>
              </a:solidFill>
            </a:endParaRPr>
          </a:p>
        </p:txBody>
      </p:sp>
      <p:sp>
        <p:nvSpPr>
          <p:cNvPr id="9" name="文本框 8">
            <a:extLst>
              <a:ext uri="{FF2B5EF4-FFF2-40B4-BE49-F238E27FC236}">
                <a16:creationId xmlns:a16="http://schemas.microsoft.com/office/drawing/2014/main" id="{9E8CE5E1-9D90-4E4D-8CD3-F8A1C7D237B5}"/>
              </a:ext>
            </a:extLst>
          </p:cNvPr>
          <p:cNvSpPr txBox="1"/>
          <p:nvPr/>
        </p:nvSpPr>
        <p:spPr>
          <a:xfrm>
            <a:off x="6932427" y="4769782"/>
            <a:ext cx="1541721" cy="369332"/>
          </a:xfrm>
          <a:prstGeom prst="rect">
            <a:avLst/>
          </a:prstGeom>
          <a:noFill/>
        </p:spPr>
        <p:txBody>
          <a:bodyPr wrap="square" rtlCol="0">
            <a:spAutoFit/>
          </a:bodyPr>
          <a:lstStyle/>
          <a:p>
            <a:r>
              <a:rPr lang="en-US" altLang="zh-CN" dirty="0">
                <a:solidFill>
                  <a:srgbClr val="FF0000"/>
                </a:solidFill>
              </a:rPr>
              <a:t>2000m/s</a:t>
            </a:r>
            <a:endParaRPr lang="zh-CN" altLang="en-US" dirty="0">
              <a:solidFill>
                <a:srgbClr val="FF0000"/>
              </a:solidFill>
            </a:endParaRPr>
          </a:p>
        </p:txBody>
      </p:sp>
      <p:sp>
        <p:nvSpPr>
          <p:cNvPr id="10" name="文本框 9">
            <a:extLst>
              <a:ext uri="{FF2B5EF4-FFF2-40B4-BE49-F238E27FC236}">
                <a16:creationId xmlns:a16="http://schemas.microsoft.com/office/drawing/2014/main" id="{A327B8D4-F0FD-4B25-B4A0-470E92ED9435}"/>
              </a:ext>
            </a:extLst>
          </p:cNvPr>
          <p:cNvSpPr txBox="1"/>
          <p:nvPr/>
        </p:nvSpPr>
        <p:spPr>
          <a:xfrm>
            <a:off x="8786342" y="4144983"/>
            <a:ext cx="1168553" cy="369332"/>
          </a:xfrm>
          <a:prstGeom prst="rect">
            <a:avLst/>
          </a:prstGeom>
          <a:noFill/>
        </p:spPr>
        <p:txBody>
          <a:bodyPr wrap="square" rtlCol="0">
            <a:spAutoFit/>
          </a:bodyPr>
          <a:lstStyle/>
          <a:p>
            <a:r>
              <a:rPr lang="en-US" altLang="zh-CN" dirty="0">
                <a:solidFill>
                  <a:srgbClr val="FF0000"/>
                </a:solidFill>
              </a:rPr>
              <a:t>1600m/s</a:t>
            </a:r>
            <a:endParaRPr lang="zh-CN" altLang="en-US" dirty="0">
              <a:solidFill>
                <a:srgbClr val="FF0000"/>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6199"/>
        <p:cNvGrpSpPr/>
        <p:nvPr/>
      </p:nvGrpSpPr>
      <p:grpSpPr>
        <a:xfrm>
          <a:off x="0" y="0"/>
          <a:ext cx="0" cy="0"/>
          <a:chOff x="0" y="0"/>
          <a:chExt cx="0" cy="0"/>
        </a:xfrm>
      </p:grpSpPr>
      <p:grpSp>
        <p:nvGrpSpPr>
          <p:cNvPr id="7" name="Group 6"/>
          <p:cNvGrpSpPr/>
          <p:nvPr/>
        </p:nvGrpSpPr>
        <p:grpSpPr>
          <a:xfrm>
            <a:off x="1908175" y="483235"/>
            <a:ext cx="3847465" cy="2835910"/>
            <a:chOff x="30" y="34"/>
            <a:chExt cx="12638" cy="9480"/>
          </a:xfrm>
        </p:grpSpPr>
        <p:pic>
          <p:nvPicPr>
            <p:cNvPr id="3" name="Picture 2" descr="fig5"/>
            <p:cNvPicPr>
              <a:picLocks noChangeAspect="1"/>
            </p:cNvPicPr>
            <p:nvPr/>
          </p:nvPicPr>
          <p:blipFill>
            <a:blip r:embed="rId3"/>
            <a:stretch>
              <a:fillRect/>
            </a:stretch>
          </p:blipFill>
          <p:spPr>
            <a:xfrm>
              <a:off x="30" y="34"/>
              <a:ext cx="12639" cy="9480"/>
            </a:xfrm>
            <a:prstGeom prst="rect">
              <a:avLst/>
            </a:prstGeom>
          </p:spPr>
        </p:pic>
        <p:cxnSp>
          <p:nvCxnSpPr>
            <p:cNvPr id="4" name="Straight Connector 3"/>
            <p:cNvCxnSpPr/>
            <p:nvPr/>
          </p:nvCxnSpPr>
          <p:spPr>
            <a:xfrm flipV="1">
              <a:off x="1559" y="4532"/>
              <a:ext cx="4533" cy="19"/>
            </a:xfrm>
            <a:prstGeom prst="line">
              <a:avLst/>
            </a:prstGeom>
            <a:gradFill rotWithShape="0">
              <a:gsLst>
                <a:gs pos="0">
                  <a:schemeClr val="accent1"/>
                </a:gs>
                <a:gs pos="100000">
                  <a:schemeClr val="accent2"/>
                </a:gs>
              </a:gsLst>
              <a:lin ang="5400000" scaled="1"/>
            </a:gradFill>
            <a:ln w="76200" cap="flat" cmpd="sng" algn="ctr">
              <a:solidFill>
                <a:srgbClr val="202020"/>
              </a:solidFill>
              <a:prstDash val="solid"/>
              <a:round/>
              <a:headEnd type="none" w="med" len="med"/>
              <a:tailEnd type="none" w="med" len="med"/>
            </a:ln>
          </p:spPr>
        </p:cxnSp>
        <p:cxnSp>
          <p:nvCxnSpPr>
            <p:cNvPr id="5" name="Straight Connector 4"/>
            <p:cNvCxnSpPr/>
            <p:nvPr/>
          </p:nvCxnSpPr>
          <p:spPr>
            <a:xfrm flipV="1">
              <a:off x="6092" y="2840"/>
              <a:ext cx="4784" cy="1692"/>
            </a:xfrm>
            <a:prstGeom prst="line">
              <a:avLst/>
            </a:prstGeom>
            <a:gradFill rotWithShape="0">
              <a:gsLst>
                <a:gs pos="0">
                  <a:schemeClr val="accent1"/>
                </a:gs>
                <a:gs pos="100000">
                  <a:schemeClr val="accent2"/>
                </a:gs>
              </a:gsLst>
              <a:lin ang="5400000" scaled="1"/>
            </a:gradFill>
            <a:ln w="76200" cap="flat" cmpd="sng" algn="ctr">
              <a:solidFill>
                <a:srgbClr val="202020"/>
              </a:solidFill>
              <a:prstDash val="solid"/>
              <a:round/>
              <a:headEnd type="none" w="med" len="med"/>
              <a:tailEnd type="none" w="med" len="med"/>
            </a:ln>
          </p:spPr>
        </p:cxnSp>
      </p:grpSp>
      <p:sp>
        <p:nvSpPr>
          <p:cNvPr id="25" name="Content Placeholder 24"/>
          <p:cNvSpPr>
            <a:spLocks noGrp="1"/>
          </p:cNvSpPr>
          <p:nvPr>
            <p:ph sz="half" idx="2"/>
          </p:nvPr>
        </p:nvSpPr>
        <p:spPr>
          <a:xfrm>
            <a:off x="1390791" y="4055108"/>
            <a:ext cx="9126220" cy="2221513"/>
          </a:xfrm>
          <a:ln w="28575">
            <a:solidFill>
              <a:schemeClr val="tx1">
                <a:lumMod val="95000"/>
                <a:lumOff val="5000"/>
              </a:schemeClr>
            </a:solidFill>
          </a:ln>
        </p:spPr>
        <p:txBody>
          <a:bodyPr/>
          <a:lstStyle/>
          <a:p>
            <a:pPr marR="0" algn="l" defTabSz="914400" rtl="0" eaLnBrk="1" fontAlgn="auto" latinLnBrk="0" hangingPunct="1">
              <a:lnSpc>
                <a:spcPct val="100000"/>
              </a:lnSpc>
              <a:spcBef>
                <a:spcPts val="1000"/>
              </a:spcBef>
              <a:spcAft>
                <a:spcPct val="0"/>
              </a:spcAft>
              <a:buClrTx/>
              <a:buSzTx/>
              <a:buFont typeface="Wingdings" panose="05000000000000000000" charset="0"/>
              <a:buChar char=""/>
            </a:pPr>
            <a:r>
              <a:rPr kumimoji="0" lang="zh-CN" altLang="en-US" sz="2000" i="0" u="none" strike="noStrike" kern="1200" cap="none" spc="0" normalizeH="0" baseline="0" noProof="1">
                <a:solidFill>
                  <a:srgbClr val="202020"/>
                </a:solidFill>
                <a:latin typeface="+mn-lt"/>
                <a:ea typeface="+mn-ea"/>
                <a:cs typeface="+mn-cs"/>
                <a:sym typeface="+mn-ea"/>
              </a:rPr>
              <a:t>对于不同频率，传统计算声场方法需要考虑不同理论的适用环境。这里可以通过训练得到一个包含所有模型的</a:t>
            </a:r>
            <a:r>
              <a:rPr kumimoji="0" lang="zh-CN" altLang="en-US" sz="2000" i="0" u="none" strike="noStrike" kern="1200" cap="none" spc="0" normalizeH="0" baseline="0" noProof="1">
                <a:solidFill>
                  <a:srgbClr val="FF0000"/>
                </a:solidFill>
                <a:latin typeface="+mn-lt"/>
                <a:ea typeface="+mn-ea"/>
                <a:cs typeface="+mn-cs"/>
                <a:sym typeface="+mn-ea"/>
              </a:rPr>
              <a:t>通用模型</a:t>
            </a:r>
            <a:r>
              <a:rPr kumimoji="0" lang="zh-CN" altLang="en-US" sz="2000" i="0" u="none" strike="noStrike" kern="1200" cap="none" spc="0" normalizeH="0" baseline="0" noProof="1">
                <a:solidFill>
                  <a:srgbClr val="202020"/>
                </a:solidFill>
                <a:latin typeface="+mn-lt"/>
                <a:ea typeface="+mn-ea"/>
                <a:cs typeface="+mn-cs"/>
                <a:sym typeface="+mn-ea"/>
              </a:rPr>
              <a:t>。</a:t>
            </a:r>
            <a:endParaRPr kumimoji="0" lang="en-US" altLang="zh-CN" sz="2000" i="0" u="none" strike="noStrike" kern="1200" cap="none" spc="0" normalizeH="0" baseline="0" noProof="1">
              <a:solidFill>
                <a:srgbClr val="202020"/>
              </a:solidFill>
              <a:latin typeface="+mn-lt"/>
              <a:ea typeface="+mn-ea"/>
              <a:cs typeface="+mn-cs"/>
              <a:sym typeface="+mn-ea"/>
            </a:endParaRPr>
          </a:p>
          <a:p>
            <a:pPr marR="0" algn="l" defTabSz="914400" rtl="0" eaLnBrk="1" fontAlgn="auto" latinLnBrk="0" hangingPunct="1">
              <a:lnSpc>
                <a:spcPct val="100000"/>
              </a:lnSpc>
              <a:spcBef>
                <a:spcPts val="1000"/>
              </a:spcBef>
              <a:spcAft>
                <a:spcPct val="0"/>
              </a:spcAft>
              <a:buClrTx/>
              <a:buSzTx/>
              <a:buFont typeface="Wingdings" panose="05000000000000000000" charset="0"/>
              <a:buChar char=""/>
            </a:pPr>
            <a:r>
              <a:rPr kumimoji="0" lang="zh-CN" altLang="en-US" sz="2000" i="0" u="none" strike="noStrike" kern="1200" cap="none" spc="0" normalizeH="0" baseline="0" noProof="1">
                <a:solidFill>
                  <a:srgbClr val="202020"/>
                </a:solidFill>
                <a:latin typeface="+mn-lt"/>
                <a:ea typeface="+mn-ea"/>
                <a:cs typeface="+mn-cs"/>
                <a:sym typeface="+mn-ea"/>
              </a:rPr>
              <a:t>可以实现声场预报的</a:t>
            </a:r>
            <a:r>
              <a:rPr kumimoji="0" lang="zh-CN" altLang="en-US" sz="2000" i="0" u="none" strike="noStrike" kern="1200" cap="none" spc="0" normalizeH="0" baseline="0" noProof="1">
                <a:latin typeface="+mn-lt"/>
                <a:ea typeface="+mn-ea"/>
                <a:cs typeface="+mn-cs"/>
                <a:sym typeface="+mn-ea"/>
              </a:rPr>
              <a:t>函数化特别是</a:t>
            </a:r>
            <a:r>
              <a:rPr kumimoji="0" lang="zh-CN" altLang="en-US" sz="2000" i="0" u="none" strike="noStrike" kern="1200" cap="none" spc="0" normalizeH="0" baseline="0" noProof="1">
                <a:solidFill>
                  <a:srgbClr val="FF0000"/>
                </a:solidFill>
                <a:latin typeface="+mn-lt"/>
                <a:ea typeface="+mn-ea"/>
                <a:cs typeface="+mn-cs"/>
                <a:sym typeface="+mn-ea"/>
              </a:rPr>
              <a:t>三维声场</a:t>
            </a:r>
            <a:r>
              <a:rPr kumimoji="0" lang="zh-CN" altLang="en-US" sz="2000" i="0" u="none" strike="noStrike" kern="1200" cap="none" spc="0" normalizeH="0" baseline="0" noProof="1">
                <a:solidFill>
                  <a:schemeClr val="tx1"/>
                </a:solidFill>
                <a:latin typeface="+mn-lt"/>
                <a:ea typeface="+mn-ea"/>
                <a:cs typeface="+mn-cs"/>
                <a:sym typeface="+mn-ea"/>
              </a:rPr>
              <a:t>预报的函数化</a:t>
            </a:r>
            <a:r>
              <a:rPr kumimoji="0" lang="zh-CN" altLang="en-US" sz="2000" i="0" u="none" strike="noStrike" kern="1200" cap="none" spc="0" normalizeH="0" baseline="0" noProof="1">
                <a:solidFill>
                  <a:srgbClr val="202020"/>
                </a:solidFill>
                <a:latin typeface="+mn-lt"/>
                <a:ea typeface="+mn-ea"/>
                <a:cs typeface="+mn-cs"/>
                <a:sym typeface="+mn-ea"/>
              </a:rPr>
              <a:t>。如果成功训练，可以得到三维声场的权重集，对于给定的环境可以通过一步计算得到对应的网络输出。</a:t>
            </a:r>
            <a:endParaRPr kumimoji="0" lang="en-US" altLang="zh-CN" sz="2000" i="0" u="none" strike="noStrike" kern="1200" cap="none" spc="0" normalizeH="0" baseline="0" noProof="1">
              <a:solidFill>
                <a:srgbClr val="202020"/>
              </a:solidFill>
              <a:latin typeface="+mn-lt"/>
              <a:ea typeface="+mn-ea"/>
              <a:cs typeface="+mn-cs"/>
              <a:sym typeface="+mn-ea"/>
            </a:endParaRPr>
          </a:p>
          <a:p>
            <a:pPr marR="0" algn="l" defTabSz="914400" rtl="0" eaLnBrk="1" fontAlgn="auto" latinLnBrk="0" hangingPunct="1">
              <a:lnSpc>
                <a:spcPct val="100000"/>
              </a:lnSpc>
              <a:spcBef>
                <a:spcPts val="1000"/>
              </a:spcBef>
              <a:spcAft>
                <a:spcPct val="0"/>
              </a:spcAft>
              <a:buClrTx/>
              <a:buSzTx/>
              <a:buFont typeface="Wingdings" panose="05000000000000000000" charset="0"/>
              <a:buChar char=""/>
            </a:pPr>
            <a:r>
              <a:rPr kumimoji="0" lang="zh-CN" altLang="en-US" sz="2000" i="0" u="none" strike="noStrike" kern="1200" cap="none" spc="0" normalizeH="0" baseline="0" noProof="1">
                <a:solidFill>
                  <a:srgbClr val="202020"/>
                </a:solidFill>
                <a:latin typeface="+mn-lt"/>
                <a:ea typeface="+mn-ea"/>
                <a:cs typeface="+mn-cs"/>
                <a:sym typeface="+mn-ea"/>
              </a:rPr>
              <a:t>在已有权重集的基础上，可以进行迁移学习，实现声场反演问题的计算。</a:t>
            </a:r>
            <a:endParaRPr kumimoji="0" lang="en-US" altLang="zh-CN" sz="2000" i="0" u="none" strike="noStrike" kern="1200" cap="none" spc="0" normalizeH="0" baseline="0" noProof="1">
              <a:solidFill>
                <a:srgbClr val="202020"/>
              </a:solidFill>
              <a:latin typeface="+mn-lt"/>
              <a:ea typeface="+mn-ea"/>
              <a:cs typeface="+mn-cs"/>
              <a:sym typeface="+mn-ea"/>
            </a:endParaRPr>
          </a:p>
        </p:txBody>
      </p:sp>
      <p:pic>
        <p:nvPicPr>
          <p:cNvPr id="8" name="Picture 7" descr="fig5-4"/>
          <p:cNvPicPr>
            <a:picLocks noChangeAspect="1"/>
          </p:cNvPicPr>
          <p:nvPr/>
        </p:nvPicPr>
        <p:blipFill>
          <a:blip r:embed="rId4"/>
          <a:stretch>
            <a:fillRect/>
          </a:stretch>
        </p:blipFill>
        <p:spPr>
          <a:xfrm>
            <a:off x="5755640" y="483235"/>
            <a:ext cx="3842385" cy="2836545"/>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6199"/>
        <p:cNvGrpSpPr/>
        <p:nvPr/>
      </p:nvGrpSpPr>
      <p:grpSpPr>
        <a:xfrm>
          <a:off x="0" y="0"/>
          <a:ext cx="0" cy="0"/>
          <a:chOff x="0" y="0"/>
          <a:chExt cx="0" cy="0"/>
        </a:xfrm>
      </p:grpSpPr>
      <p:sp>
        <p:nvSpPr>
          <p:cNvPr id="2" name="文本框 1">
            <a:extLst>
              <a:ext uri="{FF2B5EF4-FFF2-40B4-BE49-F238E27FC236}">
                <a16:creationId xmlns:a16="http://schemas.microsoft.com/office/drawing/2014/main" id="{48DBEA07-20DB-4953-9D80-9253AF8191FE}"/>
              </a:ext>
            </a:extLst>
          </p:cNvPr>
          <p:cNvSpPr txBox="1"/>
          <p:nvPr/>
        </p:nvSpPr>
        <p:spPr>
          <a:xfrm>
            <a:off x="71019" y="40858"/>
            <a:ext cx="3594329" cy="461665"/>
          </a:xfrm>
          <a:prstGeom prst="rect">
            <a:avLst/>
          </a:prstGeom>
          <a:ln/>
        </p:spPr>
        <p:style>
          <a:lnRef idx="1">
            <a:schemeClr val="accent5"/>
          </a:lnRef>
          <a:fillRef idx="2">
            <a:schemeClr val="accent5"/>
          </a:fillRef>
          <a:effectRef idx="1">
            <a:schemeClr val="accent5"/>
          </a:effectRef>
          <a:fontRef idx="minor">
            <a:schemeClr val="dk1"/>
          </a:fontRef>
        </p:style>
        <p:txBody>
          <a:bodyPr wrap="square">
            <a:spAutoFit/>
          </a:bodyPr>
          <a:lstStyle/>
          <a:p>
            <a:pPr algn="ctr"/>
            <a:r>
              <a:rPr lang="en-US" altLang="zh-CN" sz="2400" b="1" dirty="0"/>
              <a:t>2.3 </a:t>
            </a:r>
            <a:r>
              <a:rPr lang="zh-CN" altLang="en-US" sz="2400" b="1" dirty="0"/>
              <a:t>无先验知识参数反演</a:t>
            </a:r>
          </a:p>
        </p:txBody>
      </p:sp>
      <p:sp>
        <p:nvSpPr>
          <p:cNvPr id="3" name="灯片编号占位符 2">
            <a:extLst>
              <a:ext uri="{FF2B5EF4-FFF2-40B4-BE49-F238E27FC236}">
                <a16:creationId xmlns:a16="http://schemas.microsoft.com/office/drawing/2014/main" id="{AD72CBCE-CF55-4009-B272-DD6C2F21318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32</a:t>
            </a:fld>
            <a:endParaRPr lang="en-GB"/>
          </a:p>
        </p:txBody>
      </p:sp>
      <p:pic>
        <p:nvPicPr>
          <p:cNvPr id="4" name="Picture 25" descr="fig0">
            <a:extLst>
              <a:ext uri="{FF2B5EF4-FFF2-40B4-BE49-F238E27FC236}">
                <a16:creationId xmlns:a16="http://schemas.microsoft.com/office/drawing/2014/main" id="{AF8C6CD0-E5D1-41C6-B99A-A03C03F3AFAB}"/>
              </a:ext>
            </a:extLst>
          </p:cNvPr>
          <p:cNvPicPr>
            <a:picLocks noChangeAspect="1"/>
          </p:cNvPicPr>
          <p:nvPr/>
        </p:nvPicPr>
        <p:blipFill>
          <a:blip r:embed="rId3"/>
          <a:stretch>
            <a:fillRect/>
          </a:stretch>
        </p:blipFill>
        <p:spPr>
          <a:xfrm>
            <a:off x="746760" y="1095590"/>
            <a:ext cx="5349240" cy="2193925"/>
          </a:xfrm>
          <a:prstGeom prst="rect">
            <a:avLst/>
          </a:prstGeom>
        </p:spPr>
      </p:pic>
      <p:pic>
        <p:nvPicPr>
          <p:cNvPr id="5" name="Picture 25" descr="fig0">
            <a:extLst>
              <a:ext uri="{FF2B5EF4-FFF2-40B4-BE49-F238E27FC236}">
                <a16:creationId xmlns:a16="http://schemas.microsoft.com/office/drawing/2014/main" id="{34B82D1F-0603-48A1-937B-180AC763B1A4}"/>
              </a:ext>
            </a:extLst>
          </p:cNvPr>
          <p:cNvPicPr>
            <a:picLocks noChangeAspect="1"/>
          </p:cNvPicPr>
          <p:nvPr/>
        </p:nvPicPr>
        <p:blipFill>
          <a:blip r:embed="rId3"/>
          <a:stretch>
            <a:fillRect/>
          </a:stretch>
        </p:blipFill>
        <p:spPr>
          <a:xfrm>
            <a:off x="746760" y="3882582"/>
            <a:ext cx="5349240" cy="2193925"/>
          </a:xfrm>
          <a:prstGeom prst="rect">
            <a:avLst/>
          </a:prstGeom>
        </p:spPr>
      </p:pic>
      <p:sp>
        <p:nvSpPr>
          <p:cNvPr id="6" name="Text Box 11">
            <a:extLst>
              <a:ext uri="{FF2B5EF4-FFF2-40B4-BE49-F238E27FC236}">
                <a16:creationId xmlns:a16="http://schemas.microsoft.com/office/drawing/2014/main" id="{F75513B4-0EC2-432C-986D-CE93BF3D1056}"/>
              </a:ext>
            </a:extLst>
          </p:cNvPr>
          <p:cNvSpPr txBox="1"/>
          <p:nvPr/>
        </p:nvSpPr>
        <p:spPr>
          <a:xfrm>
            <a:off x="278519" y="1547159"/>
            <a:ext cx="746760" cy="1569660"/>
          </a:xfrm>
          <a:prstGeom prst="rect">
            <a:avLst/>
          </a:prstGeom>
          <a:noFill/>
        </p:spPr>
        <p:txBody>
          <a:bodyPr wrap="square" rtlCol="0">
            <a:spAutoFit/>
          </a:bodyPr>
          <a:lstStyle/>
          <a:p>
            <a:r>
              <a:rPr lang="zh-CN" altLang="en-US" sz="2400" dirty="0"/>
              <a:t>   </a:t>
            </a:r>
            <a:r>
              <a:rPr lang="en-US" altLang="zh-CN" sz="2400" dirty="0"/>
              <a:t>r</a:t>
            </a:r>
          </a:p>
          <a:p>
            <a:r>
              <a:rPr lang="en-US" altLang="zh-CN" sz="2400" dirty="0"/>
              <a:t>   z</a:t>
            </a:r>
          </a:p>
          <a:p>
            <a:r>
              <a:rPr lang="en-US" altLang="zh-CN" sz="2400" dirty="0"/>
              <a:t>  Zs</a:t>
            </a:r>
          </a:p>
          <a:p>
            <a:r>
              <a:rPr lang="en-US" altLang="zh-CN" sz="2400" dirty="0"/>
              <a:t>  Zr</a:t>
            </a:r>
            <a:endParaRPr lang="zh-CN" altLang="en-US" sz="2400" dirty="0"/>
          </a:p>
        </p:txBody>
      </p:sp>
      <p:sp>
        <p:nvSpPr>
          <p:cNvPr id="7" name="Text Box 11">
            <a:extLst>
              <a:ext uri="{FF2B5EF4-FFF2-40B4-BE49-F238E27FC236}">
                <a16:creationId xmlns:a16="http://schemas.microsoft.com/office/drawing/2014/main" id="{410E0298-9140-4DD8-98FF-503B750662A8}"/>
              </a:ext>
            </a:extLst>
          </p:cNvPr>
          <p:cNvSpPr txBox="1"/>
          <p:nvPr/>
        </p:nvSpPr>
        <p:spPr>
          <a:xfrm>
            <a:off x="278970" y="4638283"/>
            <a:ext cx="746760" cy="830997"/>
          </a:xfrm>
          <a:prstGeom prst="rect">
            <a:avLst/>
          </a:prstGeom>
          <a:noFill/>
        </p:spPr>
        <p:txBody>
          <a:bodyPr wrap="square" rtlCol="0">
            <a:spAutoFit/>
          </a:bodyPr>
          <a:lstStyle/>
          <a:p>
            <a:r>
              <a:rPr lang="zh-CN" altLang="en-US" sz="2400" dirty="0"/>
              <a:t>   </a:t>
            </a:r>
            <a:r>
              <a:rPr lang="en-US" altLang="zh-CN" sz="2400" dirty="0"/>
              <a:t>r</a:t>
            </a:r>
          </a:p>
          <a:p>
            <a:r>
              <a:rPr lang="en-US" altLang="zh-CN" sz="2400" dirty="0"/>
              <a:t>   z</a:t>
            </a:r>
            <a:endParaRPr lang="zh-CN" altLang="en-US" sz="2400" dirty="0"/>
          </a:p>
        </p:txBody>
      </p:sp>
      <p:sp>
        <p:nvSpPr>
          <p:cNvPr id="8" name="Text Box 11">
            <a:extLst>
              <a:ext uri="{FF2B5EF4-FFF2-40B4-BE49-F238E27FC236}">
                <a16:creationId xmlns:a16="http://schemas.microsoft.com/office/drawing/2014/main" id="{696EE8F6-4174-4A5F-A4AB-5B15A9DB9031}"/>
              </a:ext>
            </a:extLst>
          </p:cNvPr>
          <p:cNvSpPr txBox="1"/>
          <p:nvPr/>
        </p:nvSpPr>
        <p:spPr>
          <a:xfrm>
            <a:off x="5924097" y="1851292"/>
            <a:ext cx="910655" cy="1015663"/>
          </a:xfrm>
          <a:prstGeom prst="rect">
            <a:avLst/>
          </a:prstGeom>
          <a:noFill/>
        </p:spPr>
        <p:txBody>
          <a:bodyPr wrap="square" rtlCol="0">
            <a:spAutoFit/>
          </a:bodyPr>
          <a:lstStyle/>
          <a:p>
            <a:r>
              <a:rPr lang="zh-CN" altLang="en-US" sz="2000" dirty="0"/>
              <a:t>复数声压：</a:t>
            </a:r>
            <a:r>
              <a:rPr lang="en-US" altLang="zh-CN" sz="2000" dirty="0"/>
              <a:t>P(r, z)</a:t>
            </a:r>
            <a:endParaRPr lang="zh-CN" altLang="en-US" sz="2000" dirty="0"/>
          </a:p>
        </p:txBody>
      </p:sp>
      <p:sp>
        <p:nvSpPr>
          <p:cNvPr id="9" name="Text Box 11">
            <a:extLst>
              <a:ext uri="{FF2B5EF4-FFF2-40B4-BE49-F238E27FC236}">
                <a16:creationId xmlns:a16="http://schemas.microsoft.com/office/drawing/2014/main" id="{4A81D254-A97F-4163-A4F4-8139B9242C39}"/>
              </a:ext>
            </a:extLst>
          </p:cNvPr>
          <p:cNvSpPr txBox="1"/>
          <p:nvPr/>
        </p:nvSpPr>
        <p:spPr>
          <a:xfrm>
            <a:off x="5924096" y="4545951"/>
            <a:ext cx="910655" cy="1015663"/>
          </a:xfrm>
          <a:prstGeom prst="rect">
            <a:avLst/>
          </a:prstGeom>
          <a:noFill/>
        </p:spPr>
        <p:txBody>
          <a:bodyPr wrap="square" rtlCol="0">
            <a:spAutoFit/>
          </a:bodyPr>
          <a:lstStyle/>
          <a:p>
            <a:r>
              <a:rPr lang="zh-CN" altLang="en-US" sz="2000" dirty="0"/>
              <a:t>声速分布：</a:t>
            </a:r>
            <a:endParaRPr lang="en-US" altLang="zh-CN" sz="2000" dirty="0"/>
          </a:p>
          <a:p>
            <a:r>
              <a:rPr lang="en-US" altLang="zh-CN" sz="2000" dirty="0"/>
              <a:t>C(r, z)</a:t>
            </a:r>
            <a:endParaRPr lang="zh-CN" altLang="en-US" sz="2000" dirty="0"/>
          </a:p>
        </p:txBody>
      </p:sp>
      <p:sp>
        <p:nvSpPr>
          <p:cNvPr id="13" name="TextBox 57">
            <a:extLst>
              <a:ext uri="{FF2B5EF4-FFF2-40B4-BE49-F238E27FC236}">
                <a16:creationId xmlns:a16="http://schemas.microsoft.com/office/drawing/2014/main" id="{8E5F0BBF-03C4-4F47-AFF6-03FDCD69E4C4}"/>
              </a:ext>
            </a:extLst>
          </p:cNvPr>
          <p:cNvSpPr txBox="1"/>
          <p:nvPr/>
        </p:nvSpPr>
        <p:spPr>
          <a:xfrm>
            <a:off x="1276180" y="3354052"/>
            <a:ext cx="4268470" cy="368300"/>
          </a:xfrm>
          <a:prstGeom prst="rect">
            <a:avLst/>
          </a:prstGeom>
          <a:noFill/>
        </p:spPr>
        <p:txBody>
          <a:bodyPr wrap="square" rtlCol="0">
            <a:spAutoFit/>
          </a:bodyPr>
          <a:lstStyle/>
          <a:p>
            <a:pPr algn="ctr"/>
            <a:r>
              <a:rPr lang="zh-CN" altLang="en-US" dirty="0">
                <a:solidFill>
                  <a:schemeClr val="accent1">
                    <a:lumMod val="50000"/>
                  </a:schemeClr>
                </a:solidFill>
                <a:sym typeface="+mn-ea"/>
              </a:rPr>
              <a:t>声压网络</a:t>
            </a:r>
            <a:endParaRPr lang="zh-CN" dirty="0">
              <a:solidFill>
                <a:schemeClr val="accent1">
                  <a:lumMod val="50000"/>
                </a:schemeClr>
              </a:solidFill>
            </a:endParaRPr>
          </a:p>
        </p:txBody>
      </p:sp>
      <p:sp>
        <p:nvSpPr>
          <p:cNvPr id="14" name="TextBox 57">
            <a:extLst>
              <a:ext uri="{FF2B5EF4-FFF2-40B4-BE49-F238E27FC236}">
                <a16:creationId xmlns:a16="http://schemas.microsoft.com/office/drawing/2014/main" id="{14C29789-0D94-4C90-B90F-7FF6A91B3B2B}"/>
              </a:ext>
            </a:extLst>
          </p:cNvPr>
          <p:cNvSpPr txBox="1"/>
          <p:nvPr/>
        </p:nvSpPr>
        <p:spPr>
          <a:xfrm>
            <a:off x="1276180" y="6033473"/>
            <a:ext cx="4268470" cy="368300"/>
          </a:xfrm>
          <a:prstGeom prst="rect">
            <a:avLst/>
          </a:prstGeom>
          <a:noFill/>
        </p:spPr>
        <p:txBody>
          <a:bodyPr wrap="square" rtlCol="0">
            <a:spAutoFit/>
          </a:bodyPr>
          <a:lstStyle/>
          <a:p>
            <a:pPr algn="ctr"/>
            <a:r>
              <a:rPr lang="zh-CN" altLang="en-US" dirty="0">
                <a:solidFill>
                  <a:schemeClr val="accent1">
                    <a:lumMod val="50000"/>
                  </a:schemeClr>
                </a:solidFill>
                <a:sym typeface="+mn-ea"/>
              </a:rPr>
              <a:t>声速网络</a:t>
            </a:r>
            <a:endParaRPr lang="zh-CN" dirty="0">
              <a:solidFill>
                <a:schemeClr val="accent1">
                  <a:lumMod val="50000"/>
                </a:schemeClr>
              </a:solidFill>
            </a:endParaRPr>
          </a:p>
        </p:txBody>
      </p:sp>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BAA155D4-09D9-4B49-AAD0-27D9503DA611}"/>
                  </a:ext>
                </a:extLst>
              </p:cNvPr>
              <p:cNvSpPr txBox="1"/>
              <p:nvPr/>
            </p:nvSpPr>
            <p:spPr>
              <a:xfrm>
                <a:off x="6202615" y="1125582"/>
                <a:ext cx="6103620" cy="4359014"/>
              </a:xfrm>
              <a:prstGeom prst="rect">
                <a:avLst/>
              </a:prstGeom>
              <a:noFill/>
            </p:spPr>
            <p:txBody>
              <a:bodyPr wrap="square">
                <a:spAutoFit/>
              </a:bodyPr>
              <a:lstStyle/>
              <a:p>
                <a:pPr algn="ctr"/>
                <a14:m>
                  <m:oMath xmlns:m="http://schemas.openxmlformats.org/officeDocument/2006/math">
                    <m:r>
                      <m:rPr>
                        <m:sty m:val="p"/>
                      </m:rPr>
                      <a:rPr lang="en-US" altLang="zh-CN" sz="2400" i="1" noProof="1" smtClean="0">
                        <a:latin typeface="Cambria Math" panose="02040503050406030204" pitchFamily="18" charset="0"/>
                        <a:cs typeface="DejaVu Math TeX Gyre" panose="02000503000000000000" charset="0"/>
                        <a:sym typeface="+mn-ea"/>
                      </a:rPr>
                      <m:t>Loss</m:t>
                    </m:r>
                    <m:r>
                      <a:rPr lang="en-US" altLang="zh-CN" sz="2400" b="0" i="1" noProof="1" smtClean="0">
                        <a:latin typeface="Cambria Math" panose="02040503050406030204" pitchFamily="18" charset="0"/>
                        <a:cs typeface="DejaVu Math TeX Gyre" panose="02000503000000000000" charset="0"/>
                        <a:sym typeface="+mn-ea"/>
                      </a:rPr>
                      <m:t>=</m:t>
                    </m:r>
                  </m:oMath>
                </a14:m>
                <a:r>
                  <a:rPr lang="en-US" altLang="zh-CN" sz="2400" noProof="1">
                    <a:cs typeface="DejaVu Math TeX Gyre" panose="02000503000000000000" charset="0"/>
                    <a:sym typeface="+mn-ea"/>
                  </a:rPr>
                  <a:t> </a:t>
                </a:r>
              </a:p>
              <a:p>
                <a:pPr algn="just"/>
                <a:r>
                  <a:rPr lang="en-US" altLang="zh-CN" sz="2400" noProof="1">
                    <a:cs typeface="DejaVu Math TeX Gyre" panose="02000503000000000000" charset="0"/>
                    <a:sym typeface="+mn-ea"/>
                  </a:rPr>
                  <a:t>                 </a:t>
                </a:r>
                <a14:m>
                  <m:oMath xmlns:m="http://schemas.openxmlformats.org/officeDocument/2006/math">
                    <m:nary>
                      <m:naryPr>
                        <m:chr m:val="∑"/>
                        <m:limLoc m:val="undOvr"/>
                        <m:ctrlPr>
                          <a:rPr lang="en-US" altLang="zh-CN" sz="2400" i="1" noProof="1">
                            <a:latin typeface="Cambria Math" panose="02040503050406030204" pitchFamily="18" charset="0"/>
                            <a:cs typeface="DejaVu Math TeX Gyre" panose="02000503000000000000" charset="0"/>
                            <a:sym typeface="+mn-ea"/>
                          </a:rPr>
                        </m:ctrlPr>
                      </m:naryPr>
                      <m:sub>
                        <m:r>
                          <a:rPr lang="en-US" altLang="zh-CN" sz="2400" i="1" noProof="1">
                            <a:latin typeface="Cambria Math" panose="02040503050406030204" pitchFamily="18" charset="0"/>
                            <a:cs typeface="DejaVu Math TeX Gyre" panose="02000503000000000000" charset="0"/>
                            <a:sym typeface="+mn-ea"/>
                          </a:rPr>
                          <m:t>𝑖</m:t>
                        </m:r>
                        <m:r>
                          <a:rPr lang="en-US" altLang="zh-CN" sz="2400" i="1" noProof="1">
                            <a:latin typeface="Cambria Math" panose="02040503050406030204" pitchFamily="18" charset="0"/>
                            <a:cs typeface="DejaVu Math TeX Gyre" panose="02000503000000000000" charset="0"/>
                            <a:sym typeface="+mn-ea"/>
                          </a:rPr>
                          <m:t>=1</m:t>
                        </m:r>
                      </m:sub>
                      <m:sup>
                        <m:sSub>
                          <m:sSubPr>
                            <m:ctrlPr>
                              <a:rPr lang="en-US" altLang="zh-CN" sz="2400" i="1" noProof="1">
                                <a:latin typeface="Cambria Math" panose="02040503050406030204" pitchFamily="18" charset="0"/>
                                <a:cs typeface="DejaVu Math TeX Gyre" panose="02000503000000000000" charset="0"/>
                                <a:sym typeface="+mn-ea"/>
                              </a:rPr>
                            </m:ctrlPr>
                          </m:sSubPr>
                          <m:e>
                            <m:r>
                              <a:rPr lang="en-US" altLang="zh-CN" sz="2400" i="1" noProof="1">
                                <a:latin typeface="Cambria Math" panose="02040503050406030204" pitchFamily="18" charset="0"/>
                                <a:cs typeface="DejaVu Math TeX Gyre" panose="02000503000000000000" charset="0"/>
                                <a:sym typeface="+mn-ea"/>
                              </a:rPr>
                              <m:t>𝑁</m:t>
                            </m:r>
                          </m:e>
                          <m:sub>
                            <m:r>
                              <a:rPr lang="en-US" altLang="zh-CN" sz="2400" i="1" noProof="1">
                                <a:latin typeface="Cambria Math" panose="02040503050406030204" pitchFamily="18" charset="0"/>
                                <a:cs typeface="DejaVu Math TeX Gyre" panose="02000503000000000000" charset="0"/>
                                <a:sym typeface="+mn-ea"/>
                              </a:rPr>
                              <m:t>𝑝</m:t>
                            </m:r>
                          </m:sub>
                        </m:sSub>
                      </m:sup>
                      <m:e>
                        <m:r>
                          <a:rPr lang="en-US" altLang="zh-CN" sz="2400" i="1" noProof="1">
                            <a:latin typeface="Cambria Math" panose="02040503050406030204" pitchFamily="18" charset="0"/>
                            <a:cs typeface="DejaVu Math TeX Gyre" panose="02000503000000000000" charset="0"/>
                            <a:sym typeface="+mn-ea"/>
                          </a:rPr>
                          <m:t>|</m:t>
                        </m:r>
                        <m:r>
                          <a:rPr lang="en-US" altLang="zh-CN" sz="2400" i="1" noProof="1">
                            <a:latin typeface="Cambria Math" panose="02040503050406030204" pitchFamily="18" charset="0"/>
                            <a:cs typeface="DejaVu Math TeX Gyre" panose="02000503000000000000" charset="0"/>
                            <a:sym typeface="+mn-ea"/>
                          </a:rPr>
                          <m:t>𝑝</m:t>
                        </m:r>
                        <m:r>
                          <a:rPr lang="en-US" altLang="zh-CN" sz="2400" i="1" noProof="1">
                            <a:latin typeface="Cambria Math" panose="02040503050406030204" pitchFamily="18" charset="0"/>
                            <a:cs typeface="DejaVu Math TeX Gyre" panose="02000503000000000000" charset="0"/>
                            <a:sym typeface="+mn-ea"/>
                          </a:rPr>
                          <m:t>(</m:t>
                        </m:r>
                        <m:sSubSup>
                          <m:sSubSupPr>
                            <m:ctrlPr>
                              <a:rPr lang="en-US" altLang="zh-CN" sz="2400" i="1" noProof="1">
                                <a:latin typeface="Cambria Math" panose="02040503050406030204" pitchFamily="18" charset="0"/>
                                <a:cs typeface="DejaVu Math TeX Gyre" panose="02000503000000000000" charset="0"/>
                                <a:sym typeface="+mn-ea"/>
                              </a:rPr>
                            </m:ctrlPr>
                          </m:sSubSupPr>
                          <m:e>
                            <m:r>
                              <a:rPr lang="en-US" altLang="zh-CN" sz="2400" i="1" noProof="1">
                                <a:latin typeface="Cambria Math" panose="02040503050406030204" pitchFamily="18" charset="0"/>
                                <a:cs typeface="DejaVu Math TeX Gyre" panose="02000503000000000000" charset="0"/>
                                <a:sym typeface="+mn-ea"/>
                              </a:rPr>
                              <m:t>𝑥</m:t>
                            </m:r>
                          </m:e>
                          <m:sub>
                            <m:r>
                              <a:rPr lang="en-US" altLang="zh-CN" sz="2400" i="1" noProof="1">
                                <a:latin typeface="Cambria Math" panose="02040503050406030204" pitchFamily="18" charset="0"/>
                                <a:cs typeface="DejaVu Math TeX Gyre" panose="02000503000000000000" charset="0"/>
                                <a:sym typeface="+mn-ea"/>
                              </a:rPr>
                              <m:t>𝑝</m:t>
                            </m:r>
                          </m:sub>
                          <m:sup>
                            <m:r>
                              <a:rPr lang="en-US" altLang="zh-CN" sz="2400" i="1" noProof="1">
                                <a:latin typeface="Cambria Math" panose="02040503050406030204" pitchFamily="18" charset="0"/>
                                <a:cs typeface="DejaVu Math TeX Gyre" panose="02000503000000000000" charset="0"/>
                                <a:sym typeface="+mn-ea"/>
                              </a:rPr>
                              <m:t>𝑖</m:t>
                            </m:r>
                          </m:sup>
                        </m:sSubSup>
                        <m:r>
                          <a:rPr lang="en-US" altLang="zh-CN" sz="2400" i="1" noProof="1">
                            <a:latin typeface="Cambria Math" panose="02040503050406030204" pitchFamily="18" charset="0"/>
                            <a:cs typeface="DejaVu Math TeX Gyre" panose="02000503000000000000" charset="0"/>
                            <a:sym typeface="+mn-ea"/>
                          </a:rPr>
                          <m:t>,</m:t>
                        </m:r>
                        <m:sSubSup>
                          <m:sSubSupPr>
                            <m:ctrlPr>
                              <a:rPr lang="en-US" altLang="zh-CN" sz="2400" i="1" noProof="1">
                                <a:latin typeface="Cambria Math" panose="02040503050406030204" pitchFamily="18" charset="0"/>
                                <a:cs typeface="DejaVu Math TeX Gyre" panose="02000503000000000000" charset="0"/>
                                <a:sym typeface="+mn-ea"/>
                              </a:rPr>
                            </m:ctrlPr>
                          </m:sSubSupPr>
                          <m:e>
                            <m:r>
                              <a:rPr lang="en-US" altLang="zh-CN" sz="2400" i="1" noProof="1">
                                <a:latin typeface="Cambria Math" panose="02040503050406030204" pitchFamily="18" charset="0"/>
                                <a:cs typeface="DejaVu Math TeX Gyre" panose="02000503000000000000" charset="0"/>
                                <a:sym typeface="+mn-ea"/>
                              </a:rPr>
                              <m:t>𝑦</m:t>
                            </m:r>
                          </m:e>
                          <m:sub>
                            <m:r>
                              <a:rPr lang="en-US" altLang="zh-CN" sz="2400" i="1" noProof="1">
                                <a:latin typeface="Cambria Math" panose="02040503050406030204" pitchFamily="18" charset="0"/>
                                <a:cs typeface="DejaVu Math TeX Gyre" panose="02000503000000000000" charset="0"/>
                                <a:sym typeface="+mn-ea"/>
                              </a:rPr>
                              <m:t>𝑝</m:t>
                            </m:r>
                          </m:sub>
                          <m:sup>
                            <m:r>
                              <a:rPr lang="en-US" altLang="zh-CN" sz="2400" i="1" noProof="1">
                                <a:latin typeface="Cambria Math" panose="02040503050406030204" pitchFamily="18" charset="0"/>
                                <a:cs typeface="DejaVu Math TeX Gyre" panose="02000503000000000000" charset="0"/>
                                <a:sym typeface="+mn-ea"/>
                              </a:rPr>
                              <m:t>𝑖</m:t>
                            </m:r>
                          </m:sup>
                        </m:sSubSup>
                        <m:r>
                          <a:rPr lang="en-US" altLang="zh-CN" sz="2400" i="1" noProof="1">
                            <a:latin typeface="Cambria Math" panose="02040503050406030204" pitchFamily="18" charset="0"/>
                            <a:cs typeface="DejaVu Math TeX Gyre" panose="02000503000000000000" charset="0"/>
                            <a:sym typeface="+mn-ea"/>
                          </a:rPr>
                          <m:t>)−</m:t>
                        </m:r>
                        <m:sSup>
                          <m:sSupPr>
                            <m:ctrlPr>
                              <a:rPr lang="en-US" altLang="zh-CN" sz="2400" i="1" noProof="1">
                                <a:latin typeface="Cambria Math" panose="02040503050406030204" pitchFamily="18" charset="0"/>
                                <a:cs typeface="DejaVu Math TeX Gyre" panose="02000503000000000000" charset="0"/>
                                <a:sym typeface="+mn-ea"/>
                              </a:rPr>
                            </m:ctrlPr>
                          </m:sSupPr>
                          <m:e>
                            <m:sSubSup>
                              <m:sSubSupPr>
                                <m:ctrlPr>
                                  <a:rPr lang="en-US" altLang="zh-CN" sz="2400" i="1" noProof="1">
                                    <a:latin typeface="Cambria Math" panose="02040503050406030204" pitchFamily="18" charset="0"/>
                                    <a:sym typeface="+mn-ea"/>
                                  </a:rPr>
                                </m:ctrlPr>
                              </m:sSubSupPr>
                              <m:e>
                                <m:r>
                                  <a:rPr lang="en-US" altLang="zh-CN" sz="2400" i="1" noProof="1">
                                    <a:latin typeface="Cambria Math" panose="02040503050406030204" pitchFamily="18" charset="0"/>
                                    <a:sym typeface="+mn-ea"/>
                                  </a:rPr>
                                  <m:t>𝑝</m:t>
                                </m:r>
                              </m:e>
                              <m:sub>
                                <m:r>
                                  <a:rPr lang="en-US" altLang="zh-CN" sz="2400" i="1" noProof="1">
                                    <a:latin typeface="Cambria Math" panose="02040503050406030204" pitchFamily="18" charset="0"/>
                                    <a:sym typeface="+mn-ea"/>
                                  </a:rPr>
                                  <m:t>𝑑𝑎𝑡𝑎</m:t>
                                </m:r>
                              </m:sub>
                              <m:sup>
                                <m:r>
                                  <a:rPr lang="en-US" altLang="zh-CN" sz="2400" i="1" noProof="1">
                                    <a:latin typeface="Cambria Math" panose="02040503050406030204" pitchFamily="18" charset="0"/>
                                    <a:sym typeface="+mn-ea"/>
                                  </a:rPr>
                                  <m:t>𝑖</m:t>
                                </m:r>
                              </m:sup>
                            </m:sSubSup>
                          </m:e>
                          <m:sup>
                            <m:r>
                              <a:rPr lang="en-US" altLang="zh-CN" sz="2400" i="1" noProof="1">
                                <a:latin typeface="Cambria Math" panose="02040503050406030204" pitchFamily="18" charset="0"/>
                                <a:cs typeface="DejaVu Math TeX Gyre" panose="02000503000000000000" charset="0"/>
                                <a:sym typeface="+mn-ea"/>
                              </a:rPr>
                              <m:t>𝑖</m:t>
                            </m:r>
                          </m:sup>
                        </m:sSup>
                        <m:sSup>
                          <m:sSupPr>
                            <m:ctrlPr>
                              <a:rPr lang="en-US" altLang="zh-CN" sz="2400" i="1" noProof="1">
                                <a:latin typeface="Cambria Math" panose="02040503050406030204" pitchFamily="18" charset="0"/>
                                <a:cs typeface="DejaVu Math TeX Gyre" panose="02000503000000000000" charset="0"/>
                                <a:sym typeface="+mn-ea"/>
                              </a:rPr>
                            </m:ctrlPr>
                          </m:sSupPr>
                          <m:e>
                            <m:r>
                              <a:rPr lang="en-US" altLang="zh-CN" sz="2400" i="1" noProof="1">
                                <a:latin typeface="Cambria Math" panose="02040503050406030204" pitchFamily="18" charset="0"/>
                                <a:cs typeface="DejaVu Math TeX Gyre" panose="02000503000000000000" charset="0"/>
                                <a:sym typeface="+mn-ea"/>
                              </a:rPr>
                              <m:t>|</m:t>
                            </m:r>
                          </m:e>
                          <m:sup>
                            <m:r>
                              <a:rPr lang="en-US" altLang="zh-CN" sz="2400" i="1" noProof="1">
                                <a:latin typeface="Cambria Math" panose="02040503050406030204" pitchFamily="18" charset="0"/>
                                <a:cs typeface="DejaVu Math TeX Gyre" panose="02000503000000000000" charset="0"/>
                                <a:sym typeface="+mn-ea"/>
                              </a:rPr>
                              <m:t>2</m:t>
                            </m:r>
                          </m:sup>
                        </m:sSup>
                      </m:e>
                    </m:nary>
                  </m:oMath>
                </a14:m>
                <a:endParaRPr lang="en-US" altLang="zh-CN" sz="2400" b="0" i="1" noProof="1">
                  <a:latin typeface="Cambria Math" panose="02040503050406030204" pitchFamily="18" charset="0"/>
                  <a:cs typeface="DejaVu Math TeX Gyre" panose="02000503000000000000" charset="0"/>
                  <a:sym typeface="+mn-ea"/>
                </a:endParaRPr>
              </a:p>
              <a:p>
                <a:pPr algn="ctr"/>
                <a:r>
                  <a:rPr lang="zh-CN" altLang="en-US" sz="2400" noProof="1">
                    <a:latin typeface="Cambria Math" panose="02040503050406030204" pitchFamily="18" charset="0"/>
                    <a:cs typeface="DejaVu Math TeX Gyre" panose="02000503000000000000" charset="0"/>
                    <a:sym typeface="+mn-ea"/>
                  </a:rPr>
                  <a:t>（</a:t>
                </a:r>
                <a:r>
                  <a:rPr lang="zh-CN" altLang="en-US" sz="2400" noProof="1">
                    <a:solidFill>
                      <a:srgbClr val="FF0000"/>
                    </a:solidFill>
                    <a:latin typeface="Cambria Math" panose="02040503050406030204" pitchFamily="18" charset="0"/>
                    <a:cs typeface="DejaVu Math TeX Gyre" panose="02000503000000000000" charset="0"/>
                    <a:sym typeface="+mn-ea"/>
                  </a:rPr>
                  <a:t>数据匹配</a:t>
                </a:r>
                <a:r>
                  <a:rPr lang="zh-CN" altLang="en-US" sz="2400" noProof="1">
                    <a:latin typeface="Cambria Math" panose="02040503050406030204" pitchFamily="18" charset="0"/>
                    <a:cs typeface="DejaVu Math TeX Gyre" panose="02000503000000000000" charset="0"/>
                    <a:sym typeface="+mn-ea"/>
                  </a:rPr>
                  <a:t>）</a:t>
                </a:r>
                <a:endParaRPr lang="en-US" altLang="zh-CN" sz="2400" noProof="1">
                  <a:latin typeface="Cambria Math" panose="02040503050406030204" pitchFamily="18" charset="0"/>
                  <a:cs typeface="DejaVu Math TeX Gyre" panose="02000503000000000000" charset="0"/>
                  <a:sym typeface="+mn-ea"/>
                </a:endParaRPr>
              </a:p>
              <a:p>
                <a:pPr algn="ctr"/>
                <a:endParaRPr lang="en-US" altLang="zh-CN" sz="2400" noProof="1">
                  <a:latin typeface="Cambria Math" panose="02040503050406030204" pitchFamily="18" charset="0"/>
                  <a:cs typeface="DejaVu Math TeX Gyre" panose="02000503000000000000" charset="0"/>
                  <a:sym typeface="+mn-ea"/>
                </a:endParaRPr>
              </a:p>
              <a:p>
                <a:r>
                  <a:rPr kumimoji="0" lang="en-US" altLang="zh-CN" sz="2400" b="0" u="none" strike="noStrike" kern="1200" cap="none" spc="0" normalizeH="0" baseline="0" noProof="1">
                    <a:solidFill>
                      <a:schemeClr val="tx1"/>
                    </a:solidFill>
                    <a:latin typeface="Cambria Math" panose="02040503050406030204" pitchFamily="18" charset="0"/>
                    <a:cs typeface="DejaVu Math TeX Gyre" panose="02000503000000000000" charset="0"/>
                    <a:sym typeface="+mn-ea"/>
                  </a:rPr>
                  <a:t>		+</a:t>
                </a:r>
                <a:r>
                  <a:rPr kumimoji="0" lang="en-US" altLang="zh-CN" sz="2400" b="0" u="none" strike="noStrike" kern="1200" cap="none" spc="0" normalizeH="0" baseline="0" noProof="1">
                    <a:solidFill>
                      <a:schemeClr val="tx1"/>
                    </a:solidFill>
                    <a:cs typeface="DejaVu Math TeX Gyre" panose="02000503000000000000" charset="0"/>
                    <a:sym typeface="+mn-ea"/>
                  </a:rPr>
                  <a:t> </a:t>
                </a:r>
                <a14:m>
                  <m:oMath xmlns:m="http://schemas.openxmlformats.org/officeDocument/2006/math">
                    <m:nary>
                      <m:naryPr>
                        <m:chr m:val="∑"/>
                        <m:limLoc m:val="undOvr"/>
                        <m:ctrlPr>
                          <a:rPr kumimoji="0" lang="en-US" altLang="zh-CN" sz="2400" b="0" i="1" u="none" strike="noStrike" kern="1200" cap="none" spc="0" normalizeH="0" baseline="0" noProof="1">
                            <a:solidFill>
                              <a:schemeClr val="tx1"/>
                            </a:solidFill>
                            <a:latin typeface="Cambria Math" panose="02040503050406030204" pitchFamily="18" charset="0"/>
                            <a:cs typeface="DejaVu Math TeX Gyre" panose="02000503000000000000" charset="0"/>
                            <a:sym typeface="+mn-ea"/>
                          </a:rPr>
                        </m:ctrlPr>
                      </m:naryPr>
                      <m:sub>
                        <m:r>
                          <a:rPr kumimoji="0" lang="en-US" altLang="zh-CN" sz="2400" b="0" i="1" u="none" strike="noStrike" kern="1200" cap="none" spc="0" normalizeH="0" baseline="0" noProof="1">
                            <a:solidFill>
                              <a:schemeClr val="tx1"/>
                            </a:solidFill>
                            <a:latin typeface="Cambria Math" panose="02040503050406030204" pitchFamily="18" charset="0"/>
                            <a:cs typeface="DejaVu Math TeX Gyre" panose="02000503000000000000" charset="0"/>
                            <a:sym typeface="+mn-ea"/>
                          </a:rPr>
                          <m:t>𝑖</m:t>
                        </m:r>
                        <m:r>
                          <a:rPr kumimoji="0" lang="en-US" altLang="zh-CN" sz="2400" b="0" i="1" u="none" strike="noStrike" kern="1200" cap="none" spc="0" normalizeH="0" baseline="0" noProof="1">
                            <a:solidFill>
                              <a:schemeClr val="tx1"/>
                            </a:solidFill>
                            <a:latin typeface="Cambria Math" panose="02040503050406030204" pitchFamily="18" charset="0"/>
                            <a:cs typeface="DejaVu Math TeX Gyre" panose="02000503000000000000" charset="0"/>
                            <a:sym typeface="+mn-ea"/>
                          </a:rPr>
                          <m:t>=1</m:t>
                        </m:r>
                      </m:sub>
                      <m:sup>
                        <m:sSub>
                          <m:sSubPr>
                            <m:ctrlPr>
                              <a:rPr kumimoji="0" lang="en-US" altLang="zh-CN" sz="2400" b="0" i="1" u="none" strike="noStrike" kern="1200" cap="none" spc="0" normalizeH="0" baseline="0" noProof="1">
                                <a:solidFill>
                                  <a:schemeClr val="tx1"/>
                                </a:solidFill>
                                <a:latin typeface="Cambria Math" panose="02040503050406030204" pitchFamily="18" charset="0"/>
                                <a:cs typeface="DejaVu Math TeX Gyre" panose="02000503000000000000" charset="0"/>
                                <a:sym typeface="+mn-ea"/>
                              </a:rPr>
                            </m:ctrlPr>
                          </m:sSubPr>
                          <m:e>
                            <m:r>
                              <a:rPr kumimoji="0" lang="en-US" altLang="zh-CN" sz="2400" b="0" i="1" u="none" strike="noStrike" kern="1200" cap="none" spc="0" normalizeH="0" baseline="0" noProof="1">
                                <a:solidFill>
                                  <a:schemeClr val="tx1"/>
                                </a:solidFill>
                                <a:latin typeface="Cambria Math" panose="02040503050406030204" pitchFamily="18" charset="0"/>
                                <a:cs typeface="DejaVu Math TeX Gyre" panose="02000503000000000000" charset="0"/>
                                <a:sym typeface="+mn-ea"/>
                              </a:rPr>
                              <m:t>𝑁</m:t>
                            </m:r>
                          </m:e>
                          <m:sub>
                            <m:r>
                              <m:rPr>
                                <m:sty m:val="p"/>
                              </m:rPr>
                              <a:rPr lang="en-US" altLang="zh-CN" sz="2400" i="1" noProof="1">
                                <a:latin typeface="Cambria Math" panose="02040503050406030204" pitchFamily="18" charset="0"/>
                                <a:cs typeface="DejaVu Math TeX Gyre" panose="02000503000000000000" charset="0"/>
                                <a:sym typeface="+mn-ea"/>
                              </a:rPr>
                              <m:t>s</m:t>
                            </m:r>
                          </m:sub>
                        </m:sSub>
                      </m:sup>
                      <m:e>
                        <m:r>
                          <a:rPr kumimoji="0" lang="en-US" altLang="zh-CN" sz="2400" b="0" i="1" u="none" strike="noStrike" kern="1200" cap="none" spc="0" normalizeH="0" baseline="0" noProof="1">
                            <a:solidFill>
                              <a:schemeClr val="tx1"/>
                            </a:solidFill>
                            <a:latin typeface="Cambria Math" panose="02040503050406030204" pitchFamily="18" charset="0"/>
                            <a:cs typeface="DejaVu Math TeX Gyre" panose="02000503000000000000" charset="0"/>
                            <a:sym typeface="+mn-ea"/>
                          </a:rPr>
                          <m:t>|</m:t>
                        </m:r>
                        <m:r>
                          <a:rPr kumimoji="0" lang="en-US" altLang="zh-CN" sz="2400" b="0" i="1" u="none" strike="noStrike" kern="1200" cap="none" spc="0" normalizeH="0" baseline="0" noProof="1">
                            <a:solidFill>
                              <a:schemeClr val="tx1"/>
                            </a:solidFill>
                            <a:latin typeface="Cambria Math" panose="02040503050406030204" pitchFamily="18" charset="0"/>
                            <a:cs typeface="DejaVu Math TeX Gyre" panose="02000503000000000000" charset="0"/>
                            <a:sym typeface="+mn-ea"/>
                          </a:rPr>
                          <m:t>𝑝</m:t>
                        </m:r>
                        <m:r>
                          <a:rPr kumimoji="0" lang="en-US" altLang="zh-CN" sz="2400" b="0" i="1" u="none" strike="noStrike" kern="1200" cap="none" spc="0" normalizeH="0" baseline="0" noProof="1">
                            <a:solidFill>
                              <a:schemeClr val="tx1"/>
                            </a:solidFill>
                            <a:latin typeface="Cambria Math" panose="02040503050406030204" pitchFamily="18" charset="0"/>
                            <a:cs typeface="DejaVu Math TeX Gyre" panose="02000503000000000000" charset="0"/>
                            <a:sym typeface="+mn-ea"/>
                          </a:rPr>
                          <m:t>(</m:t>
                        </m:r>
                        <m:sSubSup>
                          <m:sSubSupPr>
                            <m:ctrlPr>
                              <a:rPr kumimoji="0" lang="en-US" altLang="zh-CN" sz="2400" b="0" i="1" u="none" strike="noStrike" kern="1200" cap="none" spc="0" normalizeH="0" baseline="0" noProof="1">
                                <a:solidFill>
                                  <a:schemeClr val="tx1"/>
                                </a:solidFill>
                                <a:latin typeface="Cambria Math" panose="02040503050406030204" pitchFamily="18" charset="0"/>
                                <a:cs typeface="DejaVu Math TeX Gyre" panose="02000503000000000000" charset="0"/>
                                <a:sym typeface="+mn-ea"/>
                              </a:rPr>
                            </m:ctrlPr>
                          </m:sSubSupPr>
                          <m:e>
                            <m:r>
                              <a:rPr kumimoji="0" lang="en-US" altLang="zh-CN" sz="2400" b="0" i="1" u="none" strike="noStrike" kern="1200" cap="none" spc="0" normalizeH="0" baseline="0" noProof="1">
                                <a:solidFill>
                                  <a:schemeClr val="tx1"/>
                                </a:solidFill>
                                <a:latin typeface="Cambria Math" panose="02040503050406030204" pitchFamily="18" charset="0"/>
                                <a:cs typeface="DejaVu Math TeX Gyre" panose="02000503000000000000" charset="0"/>
                                <a:sym typeface="+mn-ea"/>
                              </a:rPr>
                              <m:t>𝑥</m:t>
                            </m:r>
                          </m:e>
                          <m:sub>
                            <m:r>
                              <a:rPr kumimoji="0" lang="en-US" altLang="zh-CN" sz="2400" b="0" i="1" u="none" strike="noStrike" kern="1200" cap="none" spc="0" normalizeH="0" baseline="0" noProof="1">
                                <a:solidFill>
                                  <a:schemeClr val="tx1"/>
                                </a:solidFill>
                                <a:latin typeface="Cambria Math" panose="02040503050406030204" pitchFamily="18" charset="0"/>
                                <a:cs typeface="DejaVu Math TeX Gyre" panose="02000503000000000000" charset="0"/>
                                <a:sym typeface="+mn-ea"/>
                              </a:rPr>
                              <m:t>𝑝</m:t>
                            </m:r>
                          </m:sub>
                          <m:sup>
                            <m:r>
                              <a:rPr kumimoji="0" lang="en-US" altLang="zh-CN" sz="2400" b="0" i="1" u="none" strike="noStrike" kern="1200" cap="none" spc="0" normalizeH="0" baseline="0" noProof="1">
                                <a:solidFill>
                                  <a:schemeClr val="tx1"/>
                                </a:solidFill>
                                <a:latin typeface="Cambria Math" panose="02040503050406030204" pitchFamily="18" charset="0"/>
                                <a:cs typeface="DejaVu Math TeX Gyre" panose="02000503000000000000" charset="0"/>
                                <a:sym typeface="+mn-ea"/>
                              </a:rPr>
                              <m:t>𝑖</m:t>
                            </m:r>
                          </m:sup>
                        </m:sSubSup>
                        <m:r>
                          <a:rPr kumimoji="0" lang="en-US" altLang="zh-CN" sz="2400" b="0" i="1" u="none" strike="noStrike" kern="1200" cap="none" spc="0" normalizeH="0" baseline="0" noProof="1">
                            <a:solidFill>
                              <a:schemeClr val="tx1"/>
                            </a:solidFill>
                            <a:latin typeface="Cambria Math" panose="02040503050406030204" pitchFamily="18" charset="0"/>
                            <a:cs typeface="DejaVu Math TeX Gyre" panose="02000503000000000000" charset="0"/>
                            <a:sym typeface="+mn-ea"/>
                          </a:rPr>
                          <m:t>,</m:t>
                        </m:r>
                        <m:sSubSup>
                          <m:sSubSupPr>
                            <m:ctrlPr>
                              <a:rPr kumimoji="0" lang="en-US" altLang="zh-CN" sz="2400" b="0" i="1" u="none" strike="noStrike" kern="1200" cap="none" spc="0" normalizeH="0" baseline="0" noProof="1">
                                <a:solidFill>
                                  <a:schemeClr val="tx1"/>
                                </a:solidFill>
                                <a:latin typeface="Cambria Math" panose="02040503050406030204" pitchFamily="18" charset="0"/>
                                <a:cs typeface="DejaVu Math TeX Gyre" panose="02000503000000000000" charset="0"/>
                                <a:sym typeface="+mn-ea"/>
                              </a:rPr>
                            </m:ctrlPr>
                          </m:sSubSupPr>
                          <m:e>
                            <m:r>
                              <a:rPr kumimoji="0" lang="en-US" altLang="zh-CN" sz="2400" b="0" i="1" u="none" strike="noStrike" kern="1200" cap="none" spc="0" normalizeH="0" baseline="0" noProof="1">
                                <a:solidFill>
                                  <a:schemeClr val="tx1"/>
                                </a:solidFill>
                                <a:latin typeface="Cambria Math" panose="02040503050406030204" pitchFamily="18" charset="0"/>
                                <a:cs typeface="DejaVu Math TeX Gyre" panose="02000503000000000000" charset="0"/>
                                <a:sym typeface="+mn-ea"/>
                              </a:rPr>
                              <m:t>𝑦</m:t>
                            </m:r>
                          </m:e>
                          <m:sub>
                            <m:r>
                              <a:rPr kumimoji="0" lang="en-US" altLang="zh-CN" sz="2400" b="0" i="1" u="none" strike="noStrike" kern="1200" cap="none" spc="0" normalizeH="0" baseline="0" noProof="1">
                                <a:solidFill>
                                  <a:schemeClr val="tx1"/>
                                </a:solidFill>
                                <a:latin typeface="Cambria Math" panose="02040503050406030204" pitchFamily="18" charset="0"/>
                                <a:cs typeface="DejaVu Math TeX Gyre" panose="02000503000000000000" charset="0"/>
                                <a:sym typeface="+mn-ea"/>
                              </a:rPr>
                              <m:t>𝑝</m:t>
                            </m:r>
                          </m:sub>
                          <m:sup>
                            <m:r>
                              <a:rPr kumimoji="0" lang="en-US" altLang="zh-CN" sz="2400" b="0" i="1" u="none" strike="noStrike" kern="1200" cap="none" spc="0" normalizeH="0" baseline="0" noProof="1">
                                <a:solidFill>
                                  <a:schemeClr val="tx1"/>
                                </a:solidFill>
                                <a:latin typeface="Cambria Math" panose="02040503050406030204" pitchFamily="18" charset="0"/>
                                <a:cs typeface="DejaVu Math TeX Gyre" panose="02000503000000000000" charset="0"/>
                                <a:sym typeface="+mn-ea"/>
                              </a:rPr>
                              <m:t>𝑖</m:t>
                            </m:r>
                          </m:sup>
                        </m:sSubSup>
                        <m:r>
                          <a:rPr kumimoji="0" lang="en-US" altLang="zh-CN" sz="2400" b="0" i="1" u="none" strike="noStrike" kern="1200" cap="none" spc="0" normalizeH="0" baseline="0" noProof="1">
                            <a:solidFill>
                              <a:schemeClr val="tx1"/>
                            </a:solidFill>
                            <a:latin typeface="Cambria Math" panose="02040503050406030204" pitchFamily="18" charset="0"/>
                            <a:cs typeface="DejaVu Math TeX Gyre" panose="02000503000000000000" charset="0"/>
                            <a:sym typeface="+mn-ea"/>
                          </a:rPr>
                          <m:t>)</m:t>
                        </m:r>
                        <m:sSup>
                          <m:sSupPr>
                            <m:ctrlPr>
                              <a:rPr kumimoji="0" lang="en-US" altLang="zh-CN" sz="2400" b="0" i="1" u="none" strike="noStrike" kern="1200" cap="none" spc="0" normalizeH="0" baseline="0" noProof="1">
                                <a:solidFill>
                                  <a:schemeClr val="tx1"/>
                                </a:solidFill>
                                <a:latin typeface="Cambria Math" panose="02040503050406030204" pitchFamily="18" charset="0"/>
                                <a:cs typeface="DejaVu Math TeX Gyre" panose="02000503000000000000" charset="0"/>
                                <a:sym typeface="+mn-ea"/>
                              </a:rPr>
                            </m:ctrlPr>
                          </m:sSupPr>
                          <m:e>
                            <m:r>
                              <a:rPr kumimoji="0" lang="en-US" altLang="zh-CN" sz="2400" b="0" i="1" u="none" strike="noStrike" kern="1200" cap="none" spc="0" normalizeH="0" baseline="0" noProof="1">
                                <a:solidFill>
                                  <a:schemeClr val="tx1"/>
                                </a:solidFill>
                                <a:latin typeface="Cambria Math" panose="02040503050406030204" pitchFamily="18" charset="0"/>
                                <a:cs typeface="DejaVu Math TeX Gyre" panose="02000503000000000000" charset="0"/>
                                <a:sym typeface="+mn-ea"/>
                              </a:rPr>
                              <m:t>|</m:t>
                            </m:r>
                          </m:e>
                          <m:sup>
                            <m:r>
                              <a:rPr kumimoji="0" lang="en-US" altLang="zh-CN" sz="2400" b="0" i="1" u="none" strike="noStrike" kern="1200" cap="none" spc="0" normalizeH="0" baseline="0" noProof="1">
                                <a:solidFill>
                                  <a:schemeClr val="tx1"/>
                                </a:solidFill>
                                <a:latin typeface="Cambria Math" panose="02040503050406030204" pitchFamily="18" charset="0"/>
                                <a:cs typeface="DejaVu Math TeX Gyre" panose="02000503000000000000" charset="0"/>
                                <a:sym typeface="+mn-ea"/>
                              </a:rPr>
                              <m:t>2</m:t>
                            </m:r>
                          </m:sup>
                        </m:sSup>
                      </m:e>
                    </m:nary>
                  </m:oMath>
                </a14:m>
                <a:endParaRPr kumimoji="0" lang="en-US" altLang="zh-CN" sz="2400" b="0" u="none" strike="noStrike" kern="1200" cap="none" spc="0" normalizeH="0" baseline="0" noProof="1">
                  <a:solidFill>
                    <a:schemeClr val="tx1"/>
                  </a:solidFill>
                  <a:cs typeface="DejaVu Math TeX Gyre" panose="02000503000000000000" charset="0"/>
                  <a:sym typeface="+mn-ea"/>
                </a:endParaRPr>
              </a:p>
              <a:p>
                <a:pPr algn="ctr"/>
                <a:r>
                  <a:rPr kumimoji="0" lang="zh-CN" altLang="en-US" sz="2400" b="0" u="none" strike="noStrike" kern="1200" cap="none" spc="0" normalizeH="0" baseline="0" noProof="1">
                    <a:solidFill>
                      <a:schemeClr val="tx1"/>
                    </a:solidFill>
                    <a:latin typeface="Cambria Math" panose="02040503050406030204" pitchFamily="18" charset="0"/>
                    <a:cs typeface="DejaVu Math TeX Gyre" panose="02000503000000000000" charset="0"/>
                    <a:sym typeface="+mn-ea"/>
                  </a:rPr>
                  <a:t>（</a:t>
                </a:r>
                <a:r>
                  <a:rPr kumimoji="0" lang="zh-CN" altLang="en-US" sz="2400" b="0" u="none" strike="noStrike" kern="1200" cap="none" spc="0" normalizeH="0" baseline="0" noProof="1">
                    <a:solidFill>
                      <a:srgbClr val="FF0000"/>
                    </a:solidFill>
                    <a:latin typeface="Cambria Math" panose="02040503050406030204" pitchFamily="18" charset="0"/>
                    <a:cs typeface="DejaVu Math TeX Gyre" panose="02000503000000000000" charset="0"/>
                    <a:sym typeface="+mn-ea"/>
                  </a:rPr>
                  <a:t>边界条件</a:t>
                </a:r>
                <a:r>
                  <a:rPr kumimoji="0" lang="zh-CN" altLang="en-US" sz="2400" b="0" u="none" strike="noStrike" kern="1200" cap="none" spc="0" normalizeH="0" baseline="0" noProof="1">
                    <a:solidFill>
                      <a:schemeClr val="tx1"/>
                    </a:solidFill>
                    <a:latin typeface="Cambria Math" panose="02040503050406030204" pitchFamily="18" charset="0"/>
                    <a:cs typeface="DejaVu Math TeX Gyre" panose="02000503000000000000" charset="0"/>
                    <a:sym typeface="+mn-ea"/>
                  </a:rPr>
                  <a:t>）</a:t>
                </a:r>
                <a:endParaRPr kumimoji="0" lang="en-US" altLang="zh-CN" sz="2400" b="0" u="none" strike="noStrike" kern="1200" cap="none" spc="0" normalizeH="0" baseline="0" noProof="1">
                  <a:solidFill>
                    <a:schemeClr val="tx1"/>
                  </a:solidFill>
                  <a:latin typeface="Cambria Math" panose="02040503050406030204" pitchFamily="18" charset="0"/>
                  <a:cs typeface="DejaVu Math TeX Gyre" panose="02000503000000000000" charset="0"/>
                  <a:sym typeface="+mn-ea"/>
                </a:endParaRPr>
              </a:p>
              <a:p>
                <a:pPr algn="ctr"/>
                <a:endParaRPr kumimoji="0" lang="en-US" altLang="zh-CN" sz="2400" b="0" u="none" strike="noStrike" kern="1200" cap="none" spc="0" normalizeH="0" baseline="0" noProof="1">
                  <a:solidFill>
                    <a:schemeClr val="tx1"/>
                  </a:solidFill>
                  <a:latin typeface="Cambria Math" panose="02040503050406030204" pitchFamily="18" charset="0"/>
                  <a:cs typeface="DejaVu Math TeX Gyre" panose="02000503000000000000" charset="0"/>
                  <a:sym typeface="+mn-ea"/>
                </a:endParaRPr>
              </a:p>
              <a:p>
                <a:pPr/>
                <a14:m>
                  <m:oMathPara xmlns:m="http://schemas.openxmlformats.org/officeDocument/2006/math">
                    <m:oMathParaPr>
                      <m:jc m:val="centerGroup"/>
                    </m:oMathParaPr>
                    <m:oMath xmlns:m="http://schemas.openxmlformats.org/officeDocument/2006/math">
                      <m:r>
                        <a:rPr kumimoji="0" lang="en-US" altLang="zh-CN" sz="2400" b="0" i="1" u="none" strike="noStrike" kern="1200" cap="none" spc="0" normalizeH="0" baseline="0" noProof="1">
                          <a:solidFill>
                            <a:schemeClr val="tx1"/>
                          </a:solidFill>
                          <a:latin typeface="Cambria Math" panose="02040503050406030204" pitchFamily="18" charset="0"/>
                          <a:cs typeface="DejaVu Math TeX Gyre" panose="02000503000000000000" charset="0"/>
                          <a:sym typeface="+mn-ea"/>
                        </a:rPr>
                        <m:t>+</m:t>
                      </m:r>
                      <m:nary>
                        <m:naryPr>
                          <m:chr m:val="∑"/>
                          <m:limLoc m:val="undOvr"/>
                          <m:ctrlPr>
                            <a:rPr kumimoji="0" lang="en-US" altLang="zh-CN" sz="2400" b="0" i="1" u="none" strike="noStrike" kern="1200" cap="none" spc="0" normalizeH="0" baseline="0" noProof="1">
                              <a:solidFill>
                                <a:schemeClr val="tx1"/>
                              </a:solidFill>
                              <a:latin typeface="Cambria Math" panose="02040503050406030204" pitchFamily="18" charset="0"/>
                              <a:cs typeface="DejaVu Math TeX Gyre" panose="02000503000000000000" charset="0"/>
                              <a:sym typeface="+mn-ea"/>
                            </a:rPr>
                          </m:ctrlPr>
                        </m:naryPr>
                        <m:sub>
                          <m:r>
                            <a:rPr kumimoji="0" lang="en-US" altLang="zh-CN" sz="2400" b="0" i="1" u="none" strike="noStrike" kern="1200" cap="none" spc="0" normalizeH="0" baseline="0" noProof="1">
                              <a:solidFill>
                                <a:schemeClr val="tx1"/>
                              </a:solidFill>
                              <a:latin typeface="Cambria Math" panose="02040503050406030204" pitchFamily="18" charset="0"/>
                              <a:cs typeface="DejaVu Math TeX Gyre" panose="02000503000000000000" charset="0"/>
                              <a:sym typeface="+mn-ea"/>
                            </a:rPr>
                            <m:t>𝑖</m:t>
                          </m:r>
                          <m:r>
                            <a:rPr kumimoji="0" lang="en-US" altLang="zh-CN" sz="2400" b="0" i="1" u="none" strike="noStrike" kern="1200" cap="none" spc="0" normalizeH="0" baseline="0" noProof="1">
                              <a:solidFill>
                                <a:schemeClr val="tx1"/>
                              </a:solidFill>
                              <a:latin typeface="Cambria Math" panose="02040503050406030204" pitchFamily="18" charset="0"/>
                              <a:cs typeface="DejaVu Math TeX Gyre" panose="02000503000000000000" charset="0"/>
                              <a:sym typeface="+mn-ea"/>
                            </a:rPr>
                            <m:t>=1</m:t>
                          </m:r>
                        </m:sub>
                        <m:sup>
                          <m:sSub>
                            <m:sSubPr>
                              <m:ctrlPr>
                                <a:rPr kumimoji="0" lang="en-US" altLang="zh-CN" sz="2400" b="0" i="1" u="none" strike="noStrike" kern="1200" cap="none" spc="0" normalizeH="0" baseline="0" noProof="1">
                                  <a:solidFill>
                                    <a:schemeClr val="tx1"/>
                                  </a:solidFill>
                                  <a:latin typeface="Cambria Math" panose="02040503050406030204" pitchFamily="18" charset="0"/>
                                  <a:cs typeface="DejaVu Math TeX Gyre" panose="02000503000000000000" charset="0"/>
                                  <a:sym typeface="+mn-ea"/>
                                </a:rPr>
                              </m:ctrlPr>
                            </m:sSubPr>
                            <m:e>
                              <m:r>
                                <a:rPr kumimoji="0" lang="en-US" altLang="zh-CN" sz="2400" b="0" i="1" u="none" strike="noStrike" kern="1200" cap="none" spc="0" normalizeH="0" baseline="0" noProof="1">
                                  <a:solidFill>
                                    <a:schemeClr val="tx1"/>
                                  </a:solidFill>
                                  <a:latin typeface="Cambria Math" panose="02040503050406030204" pitchFamily="18" charset="0"/>
                                  <a:cs typeface="DejaVu Math TeX Gyre" panose="02000503000000000000" charset="0"/>
                                  <a:sym typeface="+mn-ea"/>
                                </a:rPr>
                                <m:t>𝑁</m:t>
                              </m:r>
                            </m:e>
                            <m:sub>
                              <m:r>
                                <a:rPr kumimoji="0" lang="en-US" altLang="zh-CN" sz="2400" b="0" i="1" u="none" strike="noStrike" kern="1200" cap="none" spc="0" normalizeH="0" baseline="0" noProof="1">
                                  <a:solidFill>
                                    <a:schemeClr val="tx1"/>
                                  </a:solidFill>
                                  <a:latin typeface="Cambria Math" panose="02040503050406030204" pitchFamily="18" charset="0"/>
                                  <a:cs typeface="DejaVu Math TeX Gyre" panose="02000503000000000000" charset="0"/>
                                  <a:sym typeface="+mn-ea"/>
                                </a:rPr>
                                <m:t>𝑓</m:t>
                              </m:r>
                            </m:sub>
                          </m:sSub>
                        </m:sup>
                        <m:e>
                          <m:r>
                            <a:rPr kumimoji="0" lang="en-US" altLang="zh-CN" sz="2400" b="0" i="1" u="none" strike="noStrike" kern="1200" cap="none" spc="0" normalizeH="0" baseline="0" noProof="1">
                              <a:solidFill>
                                <a:schemeClr val="tx1"/>
                              </a:solidFill>
                              <a:latin typeface="Cambria Math" panose="02040503050406030204" pitchFamily="18" charset="0"/>
                              <a:cs typeface="DejaVu Math TeX Gyre" panose="02000503000000000000" charset="0"/>
                              <a:sym typeface="+mn-ea"/>
                            </a:rPr>
                            <m:t>|</m:t>
                          </m:r>
                          <m:r>
                            <a:rPr kumimoji="0" lang="en-US" altLang="zh-CN" sz="2400" b="0" i="1" u="none" strike="noStrike" kern="1200" cap="none" spc="0" normalizeH="0" baseline="0" noProof="1">
                              <a:solidFill>
                                <a:schemeClr val="tx1"/>
                              </a:solidFill>
                              <a:latin typeface="Cambria Math" panose="02040503050406030204" pitchFamily="18" charset="0"/>
                              <a:cs typeface="DejaVu Math TeX Gyre" panose="02000503000000000000" charset="0"/>
                              <a:sym typeface="+mn-ea"/>
                            </a:rPr>
                            <m:t>𝑓</m:t>
                          </m:r>
                          <m:r>
                            <a:rPr kumimoji="0" lang="en-US" altLang="zh-CN" sz="2400" b="0" i="1" u="none" strike="noStrike" kern="1200" cap="none" spc="0" normalizeH="0" baseline="0" noProof="1">
                              <a:solidFill>
                                <a:schemeClr val="tx1"/>
                              </a:solidFill>
                              <a:latin typeface="Cambria Math" panose="02040503050406030204" pitchFamily="18" charset="0"/>
                              <a:cs typeface="DejaVu Math TeX Gyre" panose="02000503000000000000" charset="0"/>
                              <a:sym typeface="+mn-ea"/>
                            </a:rPr>
                            <m:t>(</m:t>
                          </m:r>
                          <m:sSubSup>
                            <m:sSubSupPr>
                              <m:ctrlPr>
                                <a:rPr kumimoji="0" lang="en-US" altLang="zh-CN" sz="2400" b="0" i="1" u="none" strike="noStrike" kern="1200" cap="none" spc="0" normalizeH="0" baseline="0" noProof="1">
                                  <a:solidFill>
                                    <a:schemeClr val="tx1"/>
                                  </a:solidFill>
                                  <a:latin typeface="Cambria Math" panose="02040503050406030204" pitchFamily="18" charset="0"/>
                                  <a:cs typeface="DejaVu Math TeX Gyre" panose="02000503000000000000" charset="0"/>
                                  <a:sym typeface="+mn-ea"/>
                                </a:rPr>
                              </m:ctrlPr>
                            </m:sSubSupPr>
                            <m:e>
                              <m:r>
                                <a:rPr kumimoji="0" lang="en-US" altLang="zh-CN" sz="2400" b="0" i="1" u="none" strike="noStrike" kern="1200" cap="none" spc="0" normalizeH="0" baseline="0" noProof="1">
                                  <a:solidFill>
                                    <a:schemeClr val="tx1"/>
                                  </a:solidFill>
                                  <a:latin typeface="Cambria Math" panose="02040503050406030204" pitchFamily="18" charset="0"/>
                                  <a:cs typeface="DejaVu Math TeX Gyre" panose="02000503000000000000" charset="0"/>
                                  <a:sym typeface="+mn-ea"/>
                                </a:rPr>
                                <m:t>𝑥</m:t>
                              </m:r>
                            </m:e>
                            <m:sub>
                              <m:r>
                                <a:rPr kumimoji="0" lang="en-US" altLang="zh-CN" sz="2400" b="0" i="1" u="none" strike="noStrike" kern="1200" cap="none" spc="0" normalizeH="0" baseline="0" noProof="1">
                                  <a:solidFill>
                                    <a:schemeClr val="tx1"/>
                                  </a:solidFill>
                                  <a:latin typeface="Cambria Math" panose="02040503050406030204" pitchFamily="18" charset="0"/>
                                  <a:cs typeface="DejaVu Math TeX Gyre" panose="02000503000000000000" charset="0"/>
                                  <a:sym typeface="+mn-ea"/>
                                </a:rPr>
                                <m:t>𝑓</m:t>
                              </m:r>
                            </m:sub>
                            <m:sup>
                              <m:r>
                                <a:rPr kumimoji="0" lang="en-US" altLang="zh-CN" sz="2400" b="0" i="1" u="none" strike="noStrike" kern="1200" cap="none" spc="0" normalizeH="0" baseline="0" noProof="1">
                                  <a:solidFill>
                                    <a:schemeClr val="tx1"/>
                                  </a:solidFill>
                                  <a:latin typeface="Cambria Math" panose="02040503050406030204" pitchFamily="18" charset="0"/>
                                  <a:cs typeface="DejaVu Math TeX Gyre" panose="02000503000000000000" charset="0"/>
                                  <a:sym typeface="+mn-ea"/>
                                </a:rPr>
                                <m:t>𝑖</m:t>
                              </m:r>
                            </m:sup>
                          </m:sSubSup>
                          <m:r>
                            <a:rPr kumimoji="0" lang="en-US" altLang="zh-CN" sz="2400" b="0" i="1" u="none" strike="noStrike" kern="1200" cap="none" spc="0" normalizeH="0" baseline="0" noProof="1">
                              <a:solidFill>
                                <a:schemeClr val="tx1"/>
                              </a:solidFill>
                              <a:latin typeface="Cambria Math" panose="02040503050406030204" pitchFamily="18" charset="0"/>
                              <a:cs typeface="DejaVu Math TeX Gyre" panose="02000503000000000000" charset="0"/>
                              <a:sym typeface="+mn-ea"/>
                            </a:rPr>
                            <m:t>,</m:t>
                          </m:r>
                          <m:sSubSup>
                            <m:sSubSupPr>
                              <m:ctrlPr>
                                <a:rPr kumimoji="0" lang="en-US" altLang="zh-CN" sz="2400" b="0" i="1" u="none" strike="noStrike" kern="1200" cap="none" spc="0" normalizeH="0" baseline="0" noProof="1">
                                  <a:solidFill>
                                    <a:schemeClr val="tx1"/>
                                  </a:solidFill>
                                  <a:latin typeface="Cambria Math" panose="02040503050406030204" pitchFamily="18" charset="0"/>
                                  <a:cs typeface="DejaVu Math TeX Gyre" panose="02000503000000000000" charset="0"/>
                                  <a:sym typeface="+mn-ea"/>
                                </a:rPr>
                              </m:ctrlPr>
                            </m:sSubSupPr>
                            <m:e>
                              <m:r>
                                <a:rPr kumimoji="0" lang="en-US" altLang="zh-CN" sz="2400" b="0" i="1" u="none" strike="noStrike" kern="1200" cap="none" spc="0" normalizeH="0" baseline="0" noProof="1">
                                  <a:solidFill>
                                    <a:schemeClr val="tx1"/>
                                  </a:solidFill>
                                  <a:latin typeface="Cambria Math" panose="02040503050406030204" pitchFamily="18" charset="0"/>
                                  <a:cs typeface="DejaVu Math TeX Gyre" panose="02000503000000000000" charset="0"/>
                                  <a:sym typeface="+mn-ea"/>
                                </a:rPr>
                                <m:t>𝑦</m:t>
                              </m:r>
                            </m:e>
                            <m:sub>
                              <m:r>
                                <a:rPr kumimoji="0" lang="en-US" altLang="zh-CN" sz="2400" b="0" i="1" u="none" strike="noStrike" kern="1200" cap="none" spc="0" normalizeH="0" baseline="0" noProof="1">
                                  <a:solidFill>
                                    <a:schemeClr val="tx1"/>
                                  </a:solidFill>
                                  <a:latin typeface="Cambria Math" panose="02040503050406030204" pitchFamily="18" charset="0"/>
                                  <a:cs typeface="DejaVu Math TeX Gyre" panose="02000503000000000000" charset="0"/>
                                  <a:sym typeface="+mn-ea"/>
                                </a:rPr>
                                <m:t>𝑓</m:t>
                              </m:r>
                            </m:sub>
                            <m:sup>
                              <m:r>
                                <a:rPr kumimoji="0" lang="en-US" altLang="zh-CN" sz="2400" b="0" i="1" u="none" strike="noStrike" kern="1200" cap="none" spc="0" normalizeH="0" baseline="0" noProof="1">
                                  <a:solidFill>
                                    <a:schemeClr val="tx1"/>
                                  </a:solidFill>
                                  <a:latin typeface="Cambria Math" panose="02040503050406030204" pitchFamily="18" charset="0"/>
                                  <a:cs typeface="DejaVu Math TeX Gyre" panose="02000503000000000000" charset="0"/>
                                  <a:sym typeface="+mn-ea"/>
                                </a:rPr>
                                <m:t>𝑖</m:t>
                              </m:r>
                            </m:sup>
                          </m:sSubSup>
                          <m:r>
                            <a:rPr kumimoji="0" lang="en-US" altLang="zh-CN" sz="2400" b="0" i="1" u="none" strike="noStrike" kern="1200" cap="none" spc="0" normalizeH="0" baseline="0" noProof="1">
                              <a:solidFill>
                                <a:schemeClr val="tx1"/>
                              </a:solidFill>
                              <a:latin typeface="Cambria Math" panose="02040503050406030204" pitchFamily="18" charset="0"/>
                              <a:cs typeface="DejaVu Math TeX Gyre" panose="02000503000000000000" charset="0"/>
                              <a:sym typeface="+mn-ea"/>
                            </a:rPr>
                            <m:t>)</m:t>
                          </m:r>
                          <m:sSup>
                            <m:sSupPr>
                              <m:ctrlPr>
                                <a:rPr kumimoji="0" lang="en-US" altLang="zh-CN" sz="2400" b="0" i="1" u="none" strike="noStrike" kern="1200" cap="none" spc="0" normalizeH="0" baseline="0" noProof="1">
                                  <a:solidFill>
                                    <a:schemeClr val="tx1"/>
                                  </a:solidFill>
                                  <a:latin typeface="Cambria Math" panose="02040503050406030204" pitchFamily="18" charset="0"/>
                                  <a:cs typeface="DejaVu Math TeX Gyre" panose="02000503000000000000" charset="0"/>
                                  <a:sym typeface="+mn-ea"/>
                                </a:rPr>
                              </m:ctrlPr>
                            </m:sSupPr>
                            <m:e>
                              <m:r>
                                <a:rPr kumimoji="0" lang="en-US" altLang="zh-CN" sz="2400" b="0" i="1" u="none" strike="noStrike" kern="1200" cap="none" spc="0" normalizeH="0" baseline="0" noProof="1">
                                  <a:solidFill>
                                    <a:schemeClr val="tx1"/>
                                  </a:solidFill>
                                  <a:latin typeface="Cambria Math" panose="02040503050406030204" pitchFamily="18" charset="0"/>
                                  <a:cs typeface="DejaVu Math TeX Gyre" panose="02000503000000000000" charset="0"/>
                                  <a:sym typeface="+mn-ea"/>
                                </a:rPr>
                                <m:t>|</m:t>
                              </m:r>
                            </m:e>
                            <m:sup>
                              <m:r>
                                <a:rPr kumimoji="0" lang="en-US" altLang="zh-CN" sz="2400" b="0" i="1" u="none" strike="noStrike" kern="1200" cap="none" spc="0" normalizeH="0" baseline="0" noProof="1">
                                  <a:solidFill>
                                    <a:schemeClr val="tx1"/>
                                  </a:solidFill>
                                  <a:latin typeface="Cambria Math" panose="02040503050406030204" pitchFamily="18" charset="0"/>
                                  <a:cs typeface="DejaVu Math TeX Gyre" panose="02000503000000000000" charset="0"/>
                                  <a:sym typeface="+mn-ea"/>
                                </a:rPr>
                                <m:t>2</m:t>
                              </m:r>
                            </m:sup>
                          </m:sSup>
                        </m:e>
                      </m:nary>
                    </m:oMath>
                  </m:oMathPara>
                </a14:m>
                <a:endParaRPr lang="en-US" altLang="zh-CN" sz="2400" dirty="0"/>
              </a:p>
              <a:p>
                <a:r>
                  <a:rPr lang="en-US" altLang="zh-CN" sz="2400" dirty="0"/>
                  <a:t>		</a:t>
                </a:r>
                <a:r>
                  <a:rPr lang="zh-CN" altLang="en-US" sz="2400" dirty="0"/>
                  <a:t>（</a:t>
                </a:r>
                <a:r>
                  <a:rPr lang="zh-CN" altLang="en-US" sz="2400" dirty="0">
                    <a:solidFill>
                      <a:srgbClr val="FF0000"/>
                    </a:solidFill>
                  </a:rPr>
                  <a:t>控制方程</a:t>
                </a:r>
                <a:r>
                  <a:rPr lang="zh-CN" altLang="en-US" sz="2400" dirty="0"/>
                  <a:t>）</a:t>
                </a:r>
              </a:p>
            </p:txBody>
          </p:sp>
        </mc:Choice>
        <mc:Fallback xmlns="">
          <p:sp>
            <p:nvSpPr>
              <p:cNvPr id="16" name="文本框 15">
                <a:extLst>
                  <a:ext uri="{FF2B5EF4-FFF2-40B4-BE49-F238E27FC236}">
                    <a16:creationId xmlns:a16="http://schemas.microsoft.com/office/drawing/2014/main" id="{BAA155D4-09D9-4B49-AAD0-27D9503DA611}"/>
                  </a:ext>
                </a:extLst>
              </p:cNvPr>
              <p:cNvSpPr txBox="1">
                <a:spLocks noRot="1" noChangeAspect="1" noMove="1" noResize="1" noEditPoints="1" noAdjustHandles="1" noChangeArrowheads="1" noChangeShapeType="1" noTextEdit="1"/>
              </p:cNvSpPr>
              <p:nvPr/>
            </p:nvSpPr>
            <p:spPr>
              <a:xfrm>
                <a:off x="6202615" y="1125582"/>
                <a:ext cx="6103620" cy="4359014"/>
              </a:xfrm>
              <a:prstGeom prst="rect">
                <a:avLst/>
              </a:prstGeom>
              <a:blipFill>
                <a:blip r:embed="rId4"/>
                <a:stretch>
                  <a:fillRect b="-1818"/>
                </a:stretch>
              </a:blipFill>
            </p:spPr>
            <p:txBody>
              <a:bodyPr/>
              <a:lstStyle/>
              <a:p>
                <a:r>
                  <a:rPr lang="zh-CN" altLang="en-US">
                    <a:noFill/>
                  </a:rPr>
                  <a:t> </a:t>
                </a:r>
              </a:p>
            </p:txBody>
          </p:sp>
        </mc:Fallback>
      </mc:AlternateContent>
      <p:cxnSp>
        <p:nvCxnSpPr>
          <p:cNvPr id="18" name="直接箭头连接符 17">
            <a:extLst>
              <a:ext uri="{FF2B5EF4-FFF2-40B4-BE49-F238E27FC236}">
                <a16:creationId xmlns:a16="http://schemas.microsoft.com/office/drawing/2014/main" id="{796DD550-00E4-46C2-A754-0AF9B00B8DF1}"/>
              </a:ext>
            </a:extLst>
          </p:cNvPr>
          <p:cNvCxnSpPr>
            <a:cxnSpLocks/>
          </p:cNvCxnSpPr>
          <p:nvPr/>
        </p:nvCxnSpPr>
        <p:spPr bwMode="auto">
          <a:xfrm flipV="1">
            <a:off x="6834751" y="2292892"/>
            <a:ext cx="1607450" cy="373243"/>
          </a:xfrm>
          <a:prstGeom prst="straightConnector1">
            <a:avLst/>
          </a:prstGeom>
          <a:ln w="28575">
            <a:headEnd type="none" w="med" len="med"/>
            <a:tailEnd type="triangle"/>
          </a:ln>
        </p:spPr>
        <p:style>
          <a:lnRef idx="1">
            <a:schemeClr val="dk1"/>
          </a:lnRef>
          <a:fillRef idx="0">
            <a:schemeClr val="dk1"/>
          </a:fillRef>
          <a:effectRef idx="0">
            <a:schemeClr val="dk1"/>
          </a:effectRef>
          <a:fontRef idx="minor">
            <a:schemeClr val="tx1"/>
          </a:fontRef>
        </p:style>
      </p:cxnSp>
      <p:cxnSp>
        <p:nvCxnSpPr>
          <p:cNvPr id="20" name="直接箭头连接符 19">
            <a:extLst>
              <a:ext uri="{FF2B5EF4-FFF2-40B4-BE49-F238E27FC236}">
                <a16:creationId xmlns:a16="http://schemas.microsoft.com/office/drawing/2014/main" id="{4D76827E-7B02-44C7-BF6F-8D06FE38F578}"/>
              </a:ext>
            </a:extLst>
          </p:cNvPr>
          <p:cNvCxnSpPr>
            <a:cxnSpLocks/>
          </p:cNvCxnSpPr>
          <p:nvPr/>
        </p:nvCxnSpPr>
        <p:spPr bwMode="auto">
          <a:xfrm>
            <a:off x="6834751" y="2666135"/>
            <a:ext cx="1607450" cy="762865"/>
          </a:xfrm>
          <a:prstGeom prst="straightConnector1">
            <a:avLst/>
          </a:prstGeom>
          <a:gradFill rotWithShape="0">
            <a:gsLst>
              <a:gs pos="0">
                <a:schemeClr val="accent1"/>
              </a:gs>
              <a:gs pos="100000">
                <a:schemeClr val="accent2"/>
              </a:gs>
            </a:gsLst>
            <a:lin ang="5400000" scaled="1"/>
          </a:gradFill>
          <a:ln w="28575" cap="flat" cmpd="sng" algn="ctr">
            <a:solidFill>
              <a:srgbClr val="202020"/>
            </a:solidFill>
            <a:prstDash val="solid"/>
            <a:round/>
            <a:headEnd type="none" w="med" len="med"/>
            <a:tailEnd type="triangle"/>
          </a:ln>
        </p:spPr>
      </p:cxnSp>
      <p:cxnSp>
        <p:nvCxnSpPr>
          <p:cNvPr id="22" name="直接箭头连接符 21">
            <a:extLst>
              <a:ext uri="{FF2B5EF4-FFF2-40B4-BE49-F238E27FC236}">
                <a16:creationId xmlns:a16="http://schemas.microsoft.com/office/drawing/2014/main" id="{9EB9FF7B-103A-452F-93C7-D90AA52F054A}"/>
              </a:ext>
            </a:extLst>
          </p:cNvPr>
          <p:cNvCxnSpPr>
            <a:cxnSpLocks/>
          </p:cNvCxnSpPr>
          <p:nvPr/>
        </p:nvCxnSpPr>
        <p:spPr bwMode="auto">
          <a:xfrm>
            <a:off x="6834751" y="2663109"/>
            <a:ext cx="1395996" cy="2503515"/>
          </a:xfrm>
          <a:prstGeom prst="straightConnector1">
            <a:avLst/>
          </a:prstGeom>
          <a:gradFill rotWithShape="0">
            <a:gsLst>
              <a:gs pos="0">
                <a:schemeClr val="accent1"/>
              </a:gs>
              <a:gs pos="100000">
                <a:schemeClr val="accent2"/>
              </a:gs>
            </a:gsLst>
            <a:lin ang="5400000" scaled="1"/>
          </a:gradFill>
          <a:ln w="28575" cap="flat" cmpd="sng" algn="ctr">
            <a:solidFill>
              <a:srgbClr val="202020"/>
            </a:solidFill>
            <a:prstDash val="solid"/>
            <a:round/>
            <a:headEnd type="none" w="med" len="med"/>
            <a:tailEnd type="triangle"/>
          </a:ln>
        </p:spPr>
      </p:cxnSp>
      <p:cxnSp>
        <p:nvCxnSpPr>
          <p:cNvPr id="24" name="直接箭头连接符 23">
            <a:extLst>
              <a:ext uri="{FF2B5EF4-FFF2-40B4-BE49-F238E27FC236}">
                <a16:creationId xmlns:a16="http://schemas.microsoft.com/office/drawing/2014/main" id="{1CA1D1D6-E61B-443C-B5A3-5F8AF101B542}"/>
              </a:ext>
            </a:extLst>
          </p:cNvPr>
          <p:cNvCxnSpPr>
            <a:cxnSpLocks/>
          </p:cNvCxnSpPr>
          <p:nvPr/>
        </p:nvCxnSpPr>
        <p:spPr bwMode="auto">
          <a:xfrm>
            <a:off x="6755907" y="5209827"/>
            <a:ext cx="1474840" cy="0"/>
          </a:xfrm>
          <a:prstGeom prst="straightConnector1">
            <a:avLst/>
          </a:prstGeom>
          <a:gradFill rotWithShape="0">
            <a:gsLst>
              <a:gs pos="0">
                <a:schemeClr val="accent1"/>
              </a:gs>
              <a:gs pos="100000">
                <a:schemeClr val="accent2"/>
              </a:gs>
            </a:gsLst>
            <a:lin ang="5400000" scaled="1"/>
          </a:gradFill>
          <a:ln w="28575" cap="flat" cmpd="sng" algn="ctr">
            <a:solidFill>
              <a:srgbClr val="202020"/>
            </a:solidFill>
            <a:prstDash val="solid"/>
            <a:round/>
            <a:headEnd type="none" w="med" len="med"/>
            <a:tailEnd type="triangle"/>
          </a:ln>
        </p:spPr>
      </p:cxn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6199"/>
        <p:cNvGrpSpPr/>
        <p:nvPr/>
      </p:nvGrpSpPr>
      <p:grpSpPr>
        <a:xfrm>
          <a:off x="0" y="0"/>
          <a:ext cx="0" cy="0"/>
          <a:chOff x="0" y="0"/>
          <a:chExt cx="0" cy="0"/>
        </a:xfrm>
      </p:grpSpPr>
      <p:sp>
        <p:nvSpPr>
          <p:cNvPr id="2" name="文本框 1">
            <a:extLst>
              <a:ext uri="{FF2B5EF4-FFF2-40B4-BE49-F238E27FC236}">
                <a16:creationId xmlns:a16="http://schemas.microsoft.com/office/drawing/2014/main" id="{48DBEA07-20DB-4953-9D80-9253AF8191FE}"/>
              </a:ext>
            </a:extLst>
          </p:cNvPr>
          <p:cNvSpPr txBox="1"/>
          <p:nvPr/>
        </p:nvSpPr>
        <p:spPr>
          <a:xfrm>
            <a:off x="71019" y="40858"/>
            <a:ext cx="3594329" cy="461665"/>
          </a:xfrm>
          <a:prstGeom prst="rect">
            <a:avLst/>
          </a:prstGeom>
          <a:ln/>
        </p:spPr>
        <p:style>
          <a:lnRef idx="1">
            <a:schemeClr val="accent5"/>
          </a:lnRef>
          <a:fillRef idx="2">
            <a:schemeClr val="accent5"/>
          </a:fillRef>
          <a:effectRef idx="1">
            <a:schemeClr val="accent5"/>
          </a:effectRef>
          <a:fontRef idx="minor">
            <a:schemeClr val="dk1"/>
          </a:fontRef>
        </p:style>
        <p:txBody>
          <a:bodyPr wrap="square">
            <a:spAutoFit/>
          </a:bodyPr>
          <a:lstStyle/>
          <a:p>
            <a:pPr algn="ctr"/>
            <a:r>
              <a:rPr lang="en-US" altLang="zh-CN" sz="2400" b="1" dirty="0"/>
              <a:t>2.3 </a:t>
            </a:r>
            <a:r>
              <a:rPr lang="zh-CN" altLang="en-US" sz="2400" b="1" dirty="0"/>
              <a:t>无先验知识参数反演</a:t>
            </a:r>
          </a:p>
        </p:txBody>
      </p:sp>
      <p:sp>
        <p:nvSpPr>
          <p:cNvPr id="3" name="灯片编号占位符 2">
            <a:extLst>
              <a:ext uri="{FF2B5EF4-FFF2-40B4-BE49-F238E27FC236}">
                <a16:creationId xmlns:a16="http://schemas.microsoft.com/office/drawing/2014/main" id="{AD72CBCE-CF55-4009-B272-DD6C2F21318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33</a:t>
            </a:fld>
            <a:endParaRPr lang="en-GB"/>
          </a:p>
        </p:txBody>
      </p:sp>
      <p:pic>
        <p:nvPicPr>
          <p:cNvPr id="11" name="图片 10">
            <a:extLst>
              <a:ext uri="{FF2B5EF4-FFF2-40B4-BE49-F238E27FC236}">
                <a16:creationId xmlns:a16="http://schemas.microsoft.com/office/drawing/2014/main" id="{35A4FAAA-5FA6-400D-A65F-9D9E2CA063B9}"/>
              </a:ext>
            </a:extLst>
          </p:cNvPr>
          <p:cNvPicPr>
            <a:picLocks noChangeAspect="1"/>
          </p:cNvPicPr>
          <p:nvPr/>
        </p:nvPicPr>
        <p:blipFill>
          <a:blip r:embed="rId3"/>
          <a:stretch>
            <a:fillRect/>
          </a:stretch>
        </p:blipFill>
        <p:spPr>
          <a:xfrm>
            <a:off x="1035016" y="3316377"/>
            <a:ext cx="6351509" cy="2839422"/>
          </a:xfrm>
          <a:prstGeom prst="rect">
            <a:avLst/>
          </a:prstGeom>
        </p:spPr>
      </p:pic>
      <p:pic>
        <p:nvPicPr>
          <p:cNvPr id="12" name="图片 11">
            <a:extLst>
              <a:ext uri="{FF2B5EF4-FFF2-40B4-BE49-F238E27FC236}">
                <a16:creationId xmlns:a16="http://schemas.microsoft.com/office/drawing/2014/main" id="{A32E40C9-B066-4D09-B686-7E2E0A268FE8}"/>
              </a:ext>
            </a:extLst>
          </p:cNvPr>
          <p:cNvPicPr>
            <a:picLocks noChangeAspect="1"/>
          </p:cNvPicPr>
          <p:nvPr/>
        </p:nvPicPr>
        <p:blipFill>
          <a:blip r:embed="rId4"/>
          <a:stretch>
            <a:fillRect/>
          </a:stretch>
        </p:blipFill>
        <p:spPr>
          <a:xfrm>
            <a:off x="7156269" y="3315789"/>
            <a:ext cx="3692442" cy="2839422"/>
          </a:xfrm>
          <a:prstGeom prst="rect">
            <a:avLst/>
          </a:prstGeom>
        </p:spPr>
      </p:pic>
      <p:sp>
        <p:nvSpPr>
          <p:cNvPr id="15" name="文本框 14">
            <a:extLst>
              <a:ext uri="{FF2B5EF4-FFF2-40B4-BE49-F238E27FC236}">
                <a16:creationId xmlns:a16="http://schemas.microsoft.com/office/drawing/2014/main" id="{A3FD78F9-553A-4940-AFBD-AA0AF6B3050A}"/>
              </a:ext>
            </a:extLst>
          </p:cNvPr>
          <p:cNvSpPr txBox="1"/>
          <p:nvPr/>
        </p:nvSpPr>
        <p:spPr>
          <a:xfrm>
            <a:off x="2915200" y="6191403"/>
            <a:ext cx="2738839" cy="369332"/>
          </a:xfrm>
          <a:prstGeom prst="rect">
            <a:avLst/>
          </a:prstGeom>
          <a:noFill/>
        </p:spPr>
        <p:txBody>
          <a:bodyPr wrap="square" rtlCol="0">
            <a:spAutoFit/>
          </a:bodyPr>
          <a:lstStyle/>
          <a:p>
            <a:r>
              <a:rPr lang="zh-CN" altLang="en-US" dirty="0"/>
              <a:t>精确解和初始声速分布</a:t>
            </a:r>
          </a:p>
        </p:txBody>
      </p:sp>
      <p:sp>
        <p:nvSpPr>
          <p:cNvPr id="21" name="文本框 20">
            <a:extLst>
              <a:ext uri="{FF2B5EF4-FFF2-40B4-BE49-F238E27FC236}">
                <a16:creationId xmlns:a16="http://schemas.microsoft.com/office/drawing/2014/main" id="{79C058DD-6955-484B-8AA2-0A071BCCF315}"/>
              </a:ext>
            </a:extLst>
          </p:cNvPr>
          <p:cNvSpPr txBox="1"/>
          <p:nvPr/>
        </p:nvSpPr>
        <p:spPr>
          <a:xfrm>
            <a:off x="7968788" y="6164130"/>
            <a:ext cx="1708550" cy="369332"/>
          </a:xfrm>
          <a:prstGeom prst="rect">
            <a:avLst/>
          </a:prstGeom>
          <a:noFill/>
        </p:spPr>
        <p:txBody>
          <a:bodyPr wrap="square" rtlCol="0">
            <a:spAutoFit/>
          </a:bodyPr>
          <a:lstStyle/>
          <a:p>
            <a:r>
              <a:rPr lang="zh-CN" altLang="en-US" dirty="0"/>
              <a:t>反演结果</a:t>
            </a:r>
          </a:p>
        </p:txBody>
      </p:sp>
      <mc:AlternateContent xmlns:mc="http://schemas.openxmlformats.org/markup-compatibility/2006" xmlns:a14="http://schemas.microsoft.com/office/drawing/2010/main">
        <mc:Choice Requires="a14">
          <p:sp>
            <p:nvSpPr>
              <p:cNvPr id="9" name="Text Box 2">
                <a:extLst>
                  <a:ext uri="{FF2B5EF4-FFF2-40B4-BE49-F238E27FC236}">
                    <a16:creationId xmlns:a16="http://schemas.microsoft.com/office/drawing/2014/main" id="{8E1C0EBD-5740-4EA4-8648-7B8A6E8221AB}"/>
                  </a:ext>
                </a:extLst>
              </p:cNvPr>
              <p:cNvSpPr txBox="1"/>
              <p:nvPr/>
            </p:nvSpPr>
            <p:spPr>
              <a:xfrm>
                <a:off x="3089467" y="679038"/>
                <a:ext cx="7494680" cy="851708"/>
              </a:xfrm>
              <a:prstGeom prst="rect">
                <a:avLst/>
              </a:prstGeom>
              <a:noFill/>
            </p:spPr>
            <p:txBody>
              <a:bodyPr wrap="none" rtlCol="0" anchor="t">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cs typeface="DejaVu Math TeX Gyre" panose="02000503000000000000" charset="0"/>
                        </a:rPr>
                        <m:t>𝐿</m:t>
                      </m:r>
                      <m:d>
                        <m:dPr>
                          <m:ctrlPr>
                            <a:rPr lang="en-US" altLang="zh-CN" sz="2400" b="0" i="1" smtClean="0">
                              <a:latin typeface="Cambria Math" panose="02040503050406030204" pitchFamily="18" charset="0"/>
                              <a:cs typeface="DejaVu Math TeX Gyre" panose="02000503000000000000" charset="0"/>
                            </a:rPr>
                          </m:ctrlPr>
                        </m:dPr>
                        <m:e>
                          <m:r>
                            <a:rPr lang="en-US" altLang="zh-CN" sz="2400" b="0" i="1" smtClean="0">
                              <a:latin typeface="Cambria Math" panose="02040503050406030204" pitchFamily="18" charset="0"/>
                              <a:cs typeface="DejaVu Math TeX Gyre" panose="02000503000000000000" charset="0"/>
                            </a:rPr>
                            <m:t>𝑥</m:t>
                          </m:r>
                        </m:e>
                      </m:d>
                      <m:r>
                        <a:rPr lang="en-US" altLang="zh-CN" sz="2400" b="0" i="1" smtClean="0">
                          <a:latin typeface="Cambria Math" panose="02040503050406030204" pitchFamily="18" charset="0"/>
                          <a:cs typeface="DejaVu Math TeX Gyre" panose="02000503000000000000" charset="0"/>
                        </a:rPr>
                        <m:t>:</m:t>
                      </m:r>
                      <m:sSubSup>
                        <m:sSubSupPr>
                          <m:ctrlPr>
                            <a:rPr lang="en-US" altLang="zh-CN" sz="2400" b="0" i="1" smtClean="0">
                              <a:latin typeface="Cambria Math" panose="02040503050406030204" pitchFamily="18" charset="0"/>
                            </a:rPr>
                          </m:ctrlPr>
                        </m:sSubSupPr>
                        <m:e>
                          <m:r>
                            <a:rPr lang="en-US" altLang="zh-CN" sz="2400" b="0" i="1" smtClean="0">
                              <a:latin typeface="Cambria Math" panose="02040503050406030204" pitchFamily="18" charset="0"/>
                            </a:rPr>
                            <m:t>𝑇</m:t>
                          </m:r>
                        </m:e>
                        <m:sub>
                          <m:r>
                            <a:rPr lang="en-US" altLang="zh-CN" sz="2400" b="0" i="1" smtClean="0">
                              <a:latin typeface="Cambria Math" panose="02040503050406030204" pitchFamily="18" charset="0"/>
                            </a:rPr>
                            <m:t>0</m:t>
                          </m:r>
                        </m:sub>
                        <m:sup>
                          <m:r>
                            <a:rPr lang="en-US" altLang="zh-CN" sz="2400" b="0" i="1" smtClean="0">
                              <a:latin typeface="Cambria Math" panose="02040503050406030204" pitchFamily="18" charset="0"/>
                            </a:rPr>
                            <m:t>2</m:t>
                          </m:r>
                        </m:sup>
                      </m:sSubSup>
                      <m:d>
                        <m:dPr>
                          <m:begChr m:val="|"/>
                          <m:endChr m:val="|"/>
                          <m:ctrlPr>
                            <a:rPr lang="en-US" altLang="zh-CN" sz="2400" b="0" i="1" smtClean="0">
                              <a:latin typeface="Cambria Math" panose="02040503050406030204" pitchFamily="18" charset="0"/>
                              <a:ea typeface="Cambria Math" panose="02040503050406030204" pitchFamily="18" charset="0"/>
                            </a:rPr>
                          </m:ctrlPr>
                        </m:dPr>
                        <m:e>
                          <m:r>
                            <m:rPr>
                              <m:sty m:val="p"/>
                            </m:rPr>
                            <a:rPr lang="en-US" altLang="zh-CN" sz="2400" b="0" i="1" smtClean="0">
                              <a:latin typeface="Cambria Math" panose="02040503050406030204" pitchFamily="18" charset="0"/>
                              <a:ea typeface="Cambria Math" panose="02040503050406030204" pitchFamily="18" charset="0"/>
                            </a:rPr>
                            <m:t>∇</m:t>
                          </m:r>
                          <m:r>
                            <a:rPr lang="zh-CN" altLang="en-US" sz="2400" b="0" i="1" smtClean="0">
                              <a:latin typeface="Cambria Math" panose="02040503050406030204" pitchFamily="18" charset="0"/>
                              <a:ea typeface="Cambria Math" panose="02040503050406030204" pitchFamily="18" charset="0"/>
                            </a:rPr>
                            <m:t>𝜏</m:t>
                          </m:r>
                          <m:sSup>
                            <m:sSupPr>
                              <m:ctrlPr>
                                <a:rPr lang="en-US" altLang="zh-CN" sz="2400" b="0" i="1" smtClean="0">
                                  <a:latin typeface="Cambria Math" panose="02040503050406030204" pitchFamily="18" charset="0"/>
                                  <a:ea typeface="Cambria Math" panose="02040503050406030204" pitchFamily="18" charset="0"/>
                                </a:rPr>
                              </m:ctrlPr>
                            </m:sSupPr>
                            <m:e>
                              <m:r>
                                <a:rPr lang="en-US" altLang="zh-CN" sz="2400" b="0" i="1" smtClean="0">
                                  <a:latin typeface="Cambria Math" panose="02040503050406030204" pitchFamily="18" charset="0"/>
                                  <a:ea typeface="Cambria Math" panose="02040503050406030204" pitchFamily="18" charset="0"/>
                                </a:rPr>
                                <m:t>|</m:t>
                              </m:r>
                            </m:e>
                            <m:sup>
                              <m:r>
                                <a:rPr lang="en-US" altLang="zh-CN" sz="2400" b="0" i="1" smtClean="0">
                                  <a:latin typeface="Cambria Math" panose="02040503050406030204" pitchFamily="18" charset="0"/>
                                  <a:ea typeface="Cambria Math" panose="02040503050406030204" pitchFamily="18" charset="0"/>
                                </a:rPr>
                                <m:t>2</m:t>
                              </m:r>
                            </m:sup>
                          </m:sSup>
                          <m:r>
                            <a:rPr lang="en-US" altLang="zh-CN" sz="2400" b="0" i="1" smtClean="0">
                              <a:latin typeface="Cambria Math" panose="02040503050406030204" pitchFamily="18" charset="0"/>
                              <a:ea typeface="Cambria Math" panose="02040503050406030204" pitchFamily="18" charset="0"/>
                            </a:rPr>
                            <m:t>+</m:t>
                          </m:r>
                          <m:sSup>
                            <m:sSupPr>
                              <m:ctrlPr>
                                <a:rPr lang="en-US" altLang="zh-CN" sz="2400" b="0" i="1" smtClean="0">
                                  <a:latin typeface="Cambria Math" panose="02040503050406030204" pitchFamily="18" charset="0"/>
                                  <a:ea typeface="Cambria Math" panose="02040503050406030204" pitchFamily="18" charset="0"/>
                                </a:rPr>
                              </m:ctrlPr>
                            </m:sSupPr>
                            <m:e>
                              <m:r>
                                <a:rPr lang="zh-CN" altLang="en-US" sz="2400" i="1">
                                  <a:latin typeface="Cambria Math" panose="02040503050406030204" pitchFamily="18" charset="0"/>
                                  <a:ea typeface="Cambria Math" panose="02040503050406030204" pitchFamily="18" charset="0"/>
                                </a:rPr>
                                <m:t>𝜏</m:t>
                              </m:r>
                            </m:e>
                            <m:sup>
                              <m:r>
                                <a:rPr lang="en-US" altLang="zh-CN" sz="2400" b="0" i="1" smtClean="0">
                                  <a:latin typeface="Cambria Math" panose="02040503050406030204" pitchFamily="18" charset="0"/>
                                  <a:ea typeface="Cambria Math" panose="02040503050406030204" pitchFamily="18" charset="0"/>
                                </a:rPr>
                                <m:t>2</m:t>
                              </m:r>
                            </m:sup>
                          </m:sSup>
                        </m:e>
                      </m:d>
                      <m:sSup>
                        <m:sSupPr>
                          <m:ctrlPr>
                            <a:rPr lang="en-US" altLang="zh-CN" sz="2400" i="1">
                              <a:latin typeface="Cambria Math" panose="02040503050406030204" pitchFamily="18" charset="0"/>
                              <a:ea typeface="Cambria Math" panose="02040503050406030204" pitchFamily="18" charset="0"/>
                            </a:rPr>
                          </m:ctrlPr>
                        </m:sSupPr>
                        <m:e>
                          <m:r>
                            <m:rPr>
                              <m:sty m:val="p"/>
                            </m:rPr>
                            <a:rPr lang="en-US" altLang="zh-CN" sz="2400" i="0">
                              <a:latin typeface="Cambria Math" panose="02040503050406030204" pitchFamily="18" charset="0"/>
                              <a:ea typeface="Cambria Math" panose="02040503050406030204" pitchFamily="18" charset="0"/>
                            </a:rPr>
                            <m:t>∇</m:t>
                          </m:r>
                          <m:sSub>
                            <m:sSubPr>
                              <m:ctrlPr>
                                <a:rPr lang="en-US" altLang="zh-CN" sz="2400" i="1" smtClean="0">
                                  <a:latin typeface="Cambria Math" panose="02040503050406030204" pitchFamily="18" charset="0"/>
                                  <a:ea typeface="Cambria Math" panose="02040503050406030204" pitchFamily="18" charset="0"/>
                                </a:rPr>
                              </m:ctrlPr>
                            </m:sSubPr>
                            <m:e>
                              <m:r>
                                <a:rPr lang="en-US" altLang="zh-CN" sz="2400" b="0" i="1" smtClean="0">
                                  <a:latin typeface="Cambria Math" panose="02040503050406030204" pitchFamily="18" charset="0"/>
                                  <a:ea typeface="Cambria Math" panose="02040503050406030204" pitchFamily="18" charset="0"/>
                                </a:rPr>
                                <m:t>𝑇</m:t>
                              </m:r>
                            </m:e>
                            <m:sub>
                              <m:r>
                                <a:rPr lang="en-US" altLang="zh-CN" sz="2400" b="0" i="1" smtClean="0">
                                  <a:latin typeface="Cambria Math" panose="02040503050406030204" pitchFamily="18" charset="0"/>
                                  <a:ea typeface="Cambria Math" panose="02040503050406030204" pitchFamily="18" charset="0"/>
                                </a:rPr>
                                <m:t>0</m:t>
                              </m:r>
                            </m:sub>
                          </m:sSub>
                          <m:r>
                            <a:rPr lang="en-US" altLang="zh-CN" sz="2400" b="0" i="1" smtClean="0">
                              <a:latin typeface="Cambria Math" panose="02040503050406030204" pitchFamily="18" charset="0"/>
                              <a:ea typeface="Cambria Math" panose="02040503050406030204" pitchFamily="18" charset="0"/>
                            </a:rPr>
                            <m:t> </m:t>
                          </m:r>
                          <m:r>
                            <a:rPr lang="en-US" altLang="zh-CN" sz="2400" i="1">
                              <a:latin typeface="Cambria Math" panose="02040503050406030204" pitchFamily="18" charset="0"/>
                              <a:ea typeface="Cambria Math" panose="02040503050406030204" pitchFamily="18" charset="0"/>
                            </a:rPr>
                            <m:t>|</m:t>
                          </m:r>
                        </m:e>
                        <m:sup>
                          <m:r>
                            <a:rPr lang="en-US" altLang="zh-CN" sz="2400" i="1">
                              <a:latin typeface="Cambria Math" panose="02040503050406030204" pitchFamily="18" charset="0"/>
                              <a:ea typeface="Cambria Math" panose="02040503050406030204" pitchFamily="18" charset="0"/>
                            </a:rPr>
                            <m:t>2</m:t>
                          </m:r>
                        </m:sup>
                      </m:sSup>
                      <m:r>
                        <a:rPr lang="en-US" altLang="zh-CN" sz="2400" b="0" i="1" smtClean="0">
                          <a:latin typeface="Cambria Math" panose="02040503050406030204" pitchFamily="18" charset="0"/>
                          <a:ea typeface="Cambria Math" panose="02040503050406030204" pitchFamily="18" charset="0"/>
                        </a:rPr>
                        <m:t>+2</m:t>
                      </m:r>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𝑇</m:t>
                          </m:r>
                        </m:e>
                        <m:sub>
                          <m:r>
                            <a:rPr lang="en-US" altLang="zh-CN" sz="2400" i="1">
                              <a:latin typeface="Cambria Math" panose="02040503050406030204" pitchFamily="18" charset="0"/>
                              <a:ea typeface="Cambria Math" panose="02040503050406030204" pitchFamily="18" charset="0"/>
                            </a:rPr>
                            <m:t>0</m:t>
                          </m:r>
                        </m:sub>
                      </m:sSub>
                      <m:r>
                        <a:rPr lang="zh-CN" altLang="en-US" sz="2400" i="1" smtClean="0">
                          <a:latin typeface="Cambria Math" panose="02040503050406030204" pitchFamily="18" charset="0"/>
                          <a:ea typeface="Cambria Math" panose="02040503050406030204" pitchFamily="18" charset="0"/>
                        </a:rPr>
                        <m:t>𝜏</m:t>
                      </m:r>
                      <m:d>
                        <m:dPr>
                          <m:ctrlPr>
                            <a:rPr lang="en-US" altLang="zh-CN" sz="2400" b="0" i="1" smtClean="0">
                              <a:latin typeface="Cambria Math" panose="02040503050406030204" pitchFamily="18" charset="0"/>
                              <a:ea typeface="Cambria Math" panose="02040503050406030204" pitchFamily="18" charset="0"/>
                            </a:rPr>
                          </m:ctrlPr>
                        </m:dPr>
                        <m:e>
                          <m:sSub>
                            <m:sSubPr>
                              <m:ctrlPr>
                                <a:rPr lang="en-US" altLang="zh-CN" sz="2400" i="1">
                                  <a:latin typeface="Cambria Math" panose="02040503050406030204" pitchFamily="18" charset="0"/>
                                  <a:ea typeface="Cambria Math" panose="02040503050406030204" pitchFamily="18" charset="0"/>
                                </a:rPr>
                              </m:ctrlPr>
                            </m:sSubPr>
                            <m:e>
                              <m:r>
                                <m:rPr>
                                  <m:sty m:val="p"/>
                                </m:rPr>
                                <a:rPr lang="en-US" altLang="zh-CN" sz="2400" i="1" smtClean="0">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𝑇</m:t>
                              </m:r>
                            </m:e>
                            <m:sub>
                              <m:r>
                                <a:rPr lang="en-US" altLang="zh-CN" sz="2400" i="1">
                                  <a:latin typeface="Cambria Math" panose="02040503050406030204" pitchFamily="18" charset="0"/>
                                  <a:ea typeface="Cambria Math" panose="02040503050406030204" pitchFamily="18" charset="0"/>
                                </a:rPr>
                                <m:t>0</m:t>
                              </m:r>
                            </m:sub>
                          </m:sSub>
                          <m:r>
                            <a:rPr lang="en-US" altLang="zh-CN" sz="2400" i="1" smtClean="0">
                              <a:latin typeface="Cambria Math" panose="02040503050406030204" pitchFamily="18" charset="0"/>
                              <a:ea typeface="Cambria Math" panose="02040503050406030204" pitchFamily="18" charset="0"/>
                            </a:rPr>
                            <m:t>∙</m:t>
                          </m:r>
                          <m:r>
                            <m:rPr>
                              <m:sty m:val="p"/>
                            </m:rPr>
                            <a:rPr lang="en-US" altLang="zh-CN" sz="2400" i="1" smtClean="0">
                              <a:latin typeface="Cambria Math" panose="02040503050406030204" pitchFamily="18" charset="0"/>
                              <a:ea typeface="Cambria Math" panose="02040503050406030204" pitchFamily="18" charset="0"/>
                            </a:rPr>
                            <m:t>∇</m:t>
                          </m:r>
                          <m:r>
                            <a:rPr lang="zh-CN" altLang="en-US" sz="2400" i="1" smtClean="0">
                              <a:latin typeface="Cambria Math" panose="02040503050406030204" pitchFamily="18" charset="0"/>
                              <a:ea typeface="Cambria Math" panose="02040503050406030204" pitchFamily="18" charset="0"/>
                            </a:rPr>
                            <m:t>𝜏</m:t>
                          </m:r>
                        </m:e>
                      </m:d>
                      <m:r>
                        <a:rPr lang="en-US" altLang="zh-CN" sz="2400" b="0" i="1" smtClean="0">
                          <a:latin typeface="Cambria Math" panose="02040503050406030204" pitchFamily="18" charset="0"/>
                          <a:ea typeface="Cambria Math" panose="02040503050406030204" pitchFamily="18" charset="0"/>
                        </a:rPr>
                        <m:t>−</m:t>
                      </m:r>
                      <m:f>
                        <m:fPr>
                          <m:ctrlPr>
                            <a:rPr lang="en-US" altLang="zh-CN" sz="2400" b="0" i="1" smtClean="0">
                              <a:latin typeface="Cambria Math" panose="02040503050406030204" pitchFamily="18" charset="0"/>
                              <a:ea typeface="Cambria Math" panose="02040503050406030204" pitchFamily="18" charset="0"/>
                            </a:rPr>
                          </m:ctrlPr>
                        </m:fPr>
                        <m:num>
                          <m:r>
                            <a:rPr lang="en-US" altLang="zh-CN" sz="2400" b="0" i="1" smtClean="0">
                              <a:latin typeface="Cambria Math" panose="02040503050406030204" pitchFamily="18" charset="0"/>
                              <a:ea typeface="Cambria Math" panose="02040503050406030204" pitchFamily="18" charset="0"/>
                            </a:rPr>
                            <m:t>1</m:t>
                          </m:r>
                        </m:num>
                        <m:den>
                          <m:sSup>
                            <m:sSupPr>
                              <m:ctrlPr>
                                <a:rPr lang="en-US" altLang="zh-CN" sz="2400" b="0" i="1" smtClean="0">
                                  <a:latin typeface="Cambria Math" panose="02040503050406030204" pitchFamily="18" charset="0"/>
                                  <a:ea typeface="Cambria Math" panose="02040503050406030204" pitchFamily="18" charset="0"/>
                                </a:rPr>
                              </m:ctrlPr>
                            </m:sSupPr>
                            <m:e>
                              <m:r>
                                <a:rPr lang="en-US" altLang="zh-CN" sz="2400" b="0" i="1" smtClean="0">
                                  <a:latin typeface="Cambria Math" panose="02040503050406030204" pitchFamily="18" charset="0"/>
                                  <a:ea typeface="Cambria Math" panose="02040503050406030204" pitchFamily="18" charset="0"/>
                                </a:rPr>
                                <m:t>𝑣</m:t>
                              </m:r>
                            </m:e>
                            <m:sup>
                              <m:r>
                                <a:rPr lang="en-US" altLang="zh-CN" sz="2400" b="0" i="1" smtClean="0">
                                  <a:latin typeface="Cambria Math" panose="02040503050406030204" pitchFamily="18" charset="0"/>
                                  <a:ea typeface="Cambria Math" panose="02040503050406030204" pitchFamily="18" charset="0"/>
                                </a:rPr>
                                <m:t>2</m:t>
                              </m:r>
                            </m:sup>
                          </m:sSup>
                          <m:d>
                            <m:dPr>
                              <m:ctrlPr>
                                <a:rPr lang="en-US" altLang="zh-CN" sz="2400" b="0" i="1" smtClean="0">
                                  <a:latin typeface="Cambria Math" panose="02040503050406030204" pitchFamily="18" charset="0"/>
                                  <a:ea typeface="Cambria Math" panose="02040503050406030204" pitchFamily="18" charset="0"/>
                                </a:rPr>
                              </m:ctrlPr>
                            </m:dPr>
                            <m:e>
                              <m:r>
                                <a:rPr lang="en-US" altLang="zh-CN" sz="2400" b="0" i="1" smtClean="0">
                                  <a:latin typeface="Cambria Math" panose="02040503050406030204" pitchFamily="18" charset="0"/>
                                  <a:ea typeface="Cambria Math" panose="02040503050406030204" pitchFamily="18" charset="0"/>
                                </a:rPr>
                                <m:t>𝑥</m:t>
                              </m:r>
                            </m:e>
                          </m:d>
                        </m:den>
                      </m:f>
                      <m:r>
                        <a:rPr lang="en-US" altLang="zh-CN" sz="2400" i="1">
                          <a:latin typeface="Cambria Math" panose="02040503050406030204" pitchFamily="18" charset="0"/>
                          <a:cs typeface="DejaVu Math TeX Gyre" panose="02000503000000000000" charset="0"/>
                        </a:rPr>
                        <m:t>=0</m:t>
                      </m:r>
                    </m:oMath>
                  </m:oMathPara>
                </a14:m>
                <a:endParaRPr lang="en-US" altLang="en-US" sz="2400" i="1" dirty="0">
                  <a:latin typeface="DejaVu Math TeX Gyre" panose="02000503000000000000" charset="0"/>
                  <a:cs typeface="DejaVu Math TeX Gyre" panose="02000503000000000000" charset="0"/>
                </a:endParaRPr>
              </a:p>
            </p:txBody>
          </p:sp>
        </mc:Choice>
        <mc:Fallback xmlns="">
          <p:sp>
            <p:nvSpPr>
              <p:cNvPr id="9" name="Text Box 2">
                <a:extLst>
                  <a:ext uri="{FF2B5EF4-FFF2-40B4-BE49-F238E27FC236}">
                    <a16:creationId xmlns:a16="http://schemas.microsoft.com/office/drawing/2014/main" id="{8E1C0EBD-5740-4EA4-8648-7B8A6E8221AB}"/>
                  </a:ext>
                </a:extLst>
              </p:cNvPr>
              <p:cNvSpPr txBox="1">
                <a:spLocks noRot="1" noChangeAspect="1" noMove="1" noResize="1" noEditPoints="1" noAdjustHandles="1" noChangeArrowheads="1" noChangeShapeType="1" noTextEdit="1"/>
              </p:cNvSpPr>
              <p:nvPr/>
            </p:nvSpPr>
            <p:spPr>
              <a:xfrm>
                <a:off x="3089467" y="679038"/>
                <a:ext cx="7494680" cy="851708"/>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Text Box 2">
                <a:extLst>
                  <a:ext uri="{FF2B5EF4-FFF2-40B4-BE49-F238E27FC236}">
                    <a16:creationId xmlns:a16="http://schemas.microsoft.com/office/drawing/2014/main" id="{9B2D071B-1EA1-4D0F-B33A-ABFC200DC5DB}"/>
                  </a:ext>
                </a:extLst>
              </p:cNvPr>
              <p:cNvSpPr txBox="1"/>
              <p:nvPr/>
            </p:nvSpPr>
            <p:spPr>
              <a:xfrm>
                <a:off x="2175067" y="1623635"/>
                <a:ext cx="3769493" cy="859210"/>
              </a:xfrm>
              <a:prstGeom prst="rect">
                <a:avLst/>
              </a:prstGeom>
              <a:noFill/>
            </p:spPr>
            <p:txBody>
              <a:bodyPr wrap="none" rtlCol="0" anchor="t">
                <a:spAutoFit/>
              </a:bodyPr>
              <a:lstStyle/>
              <a:p>
                <a:pPr/>
                <a14:m>
                  <m:oMathPara xmlns:m="http://schemas.openxmlformats.org/officeDocument/2006/math">
                    <m:oMathParaPr>
                      <m:jc m:val="centerGroup"/>
                    </m:oMathParaPr>
                    <m:oMath xmlns:m="http://schemas.openxmlformats.org/officeDocument/2006/math">
                      <m:r>
                        <a:rPr lang="zh-CN" altLang="en-US" sz="2400" i="1" smtClean="0">
                          <a:latin typeface="Cambria Math" panose="02040503050406030204" pitchFamily="18" charset="0"/>
                          <a:cs typeface="DejaVu Math TeX Gyre" panose="02000503000000000000" charset="0"/>
                        </a:rPr>
                        <m:t>𝜏</m:t>
                      </m:r>
                      <m:d>
                        <m:dPr>
                          <m:ctrlPr>
                            <a:rPr lang="en-US" altLang="zh-CN" sz="2400" b="0" i="1" smtClean="0">
                              <a:latin typeface="Cambria Math" panose="02040503050406030204" pitchFamily="18" charset="0"/>
                              <a:cs typeface="DejaVu Math TeX Gyre" panose="02000503000000000000" charset="0"/>
                            </a:rPr>
                          </m:ctrlPr>
                        </m:dPr>
                        <m:e>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𝑥</m:t>
                              </m:r>
                            </m:e>
                            <m:sub>
                              <m:r>
                                <a:rPr lang="en-US" altLang="zh-CN" sz="2400" b="0" i="1" smtClean="0">
                                  <a:latin typeface="Cambria Math" panose="02040503050406030204" pitchFamily="18" charset="0"/>
                                </a:rPr>
                                <m:t>𝑠</m:t>
                              </m:r>
                            </m:sub>
                          </m:sSub>
                        </m:e>
                      </m:d>
                      <m:r>
                        <a:rPr lang="en-US" altLang="zh-CN" sz="2400" b="0" i="1" smtClean="0">
                          <a:latin typeface="Cambria Math" panose="02040503050406030204" pitchFamily="18" charset="0"/>
                          <a:cs typeface="DejaVu Math TeX Gyre" panose="02000503000000000000" charset="0"/>
                        </a:rPr>
                        <m:t>=</m:t>
                      </m:r>
                      <m:r>
                        <a:rPr lang="en-US" altLang="zh-CN" sz="2400" i="1">
                          <a:latin typeface="Cambria Math" panose="02040503050406030204" pitchFamily="18" charset="0"/>
                          <a:cs typeface="DejaVu Math TeX Gyre" panose="02000503000000000000" charset="0"/>
                        </a:rPr>
                        <m:t>0</m:t>
                      </m:r>
                      <m:r>
                        <a:rPr lang="en-US" altLang="zh-CN" sz="2400" b="0" i="1" smtClean="0">
                          <a:latin typeface="Cambria Math" panose="02040503050406030204" pitchFamily="18" charset="0"/>
                          <a:cs typeface="DejaVu Math TeX Gyre" panose="02000503000000000000" charset="0"/>
                        </a:rPr>
                        <m:t>, </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𝑇</m:t>
                          </m:r>
                        </m:e>
                        <m:sub>
                          <m:r>
                            <a:rPr lang="en-US" altLang="zh-CN" sz="2400" b="0" i="1" smtClean="0">
                              <a:latin typeface="Cambria Math" panose="02040503050406030204" pitchFamily="18" charset="0"/>
                            </a:rPr>
                            <m:t>0</m:t>
                          </m:r>
                        </m:sub>
                      </m:sSub>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𝑥</m:t>
                          </m:r>
                        </m:e>
                      </m:d>
                      <m:r>
                        <a:rPr lang="en-US" altLang="zh-CN" sz="2400" b="0" i="1" smtClean="0">
                          <a:latin typeface="Cambria Math" panose="02040503050406030204" pitchFamily="18" charset="0"/>
                        </a:rPr>
                        <m:t>=</m:t>
                      </m:r>
                      <m:f>
                        <m:fPr>
                          <m:ctrlPr>
                            <a:rPr lang="en-US" altLang="zh-CN" sz="2400" b="0" i="1" smtClean="0">
                              <a:latin typeface="Cambria Math" panose="02040503050406030204" pitchFamily="18" charset="0"/>
                            </a:rPr>
                          </m:ctrlPr>
                        </m:fPr>
                        <m:num>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𝑥</m:t>
                          </m:r>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𝑥</m:t>
                              </m:r>
                            </m:e>
                            <m:sub>
                              <m:r>
                                <a:rPr lang="en-US" altLang="zh-CN" sz="2400" b="0" i="1" smtClean="0">
                                  <a:latin typeface="Cambria Math" panose="02040503050406030204" pitchFamily="18" charset="0"/>
                                </a:rPr>
                                <m:t>𝑠</m:t>
                              </m:r>
                            </m:sub>
                          </m:sSub>
                          <m:r>
                            <a:rPr lang="en-US" altLang="zh-CN" sz="2400" b="0" i="1" smtClean="0">
                              <a:latin typeface="Cambria Math" panose="02040503050406030204" pitchFamily="18" charset="0"/>
                            </a:rPr>
                            <m:t>|</m:t>
                          </m:r>
                        </m:num>
                        <m:den>
                          <m:r>
                            <a:rPr lang="en-US" altLang="zh-CN" sz="2400" b="0" i="1" smtClean="0">
                              <a:latin typeface="Cambria Math" panose="02040503050406030204" pitchFamily="18" charset="0"/>
                            </a:rPr>
                            <m:t>𝑣</m:t>
                          </m:r>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𝑥</m:t>
                              </m:r>
                            </m:e>
                            <m:sub>
                              <m:r>
                                <a:rPr lang="en-US" altLang="zh-CN" sz="2400" b="0" i="1" smtClean="0">
                                  <a:latin typeface="Cambria Math" panose="02040503050406030204" pitchFamily="18" charset="0"/>
                                </a:rPr>
                                <m:t>𝑠</m:t>
                              </m:r>
                            </m:sub>
                          </m:sSub>
                          <m:r>
                            <a:rPr lang="en-US" altLang="zh-CN" sz="2400" b="0" i="1" smtClean="0">
                              <a:latin typeface="Cambria Math" panose="02040503050406030204" pitchFamily="18" charset="0"/>
                            </a:rPr>
                            <m:t>)</m:t>
                          </m:r>
                        </m:den>
                      </m:f>
                    </m:oMath>
                  </m:oMathPara>
                </a14:m>
                <a:endParaRPr lang="en-US" altLang="en-US" sz="2400" i="1" dirty="0">
                  <a:latin typeface="DejaVu Math TeX Gyre" panose="02000503000000000000" charset="0"/>
                  <a:cs typeface="DejaVu Math TeX Gyre" panose="02000503000000000000" charset="0"/>
                </a:endParaRPr>
              </a:p>
            </p:txBody>
          </p:sp>
        </mc:Choice>
        <mc:Fallback xmlns="">
          <p:sp>
            <p:nvSpPr>
              <p:cNvPr id="10" name="Text Box 2">
                <a:extLst>
                  <a:ext uri="{FF2B5EF4-FFF2-40B4-BE49-F238E27FC236}">
                    <a16:creationId xmlns:a16="http://schemas.microsoft.com/office/drawing/2014/main" id="{9B2D071B-1EA1-4D0F-B33A-ABFC200DC5DB}"/>
                  </a:ext>
                </a:extLst>
              </p:cNvPr>
              <p:cNvSpPr txBox="1">
                <a:spLocks noRot="1" noChangeAspect="1" noMove="1" noResize="1" noEditPoints="1" noAdjustHandles="1" noChangeArrowheads="1" noChangeShapeType="1" noTextEdit="1"/>
              </p:cNvSpPr>
              <p:nvPr/>
            </p:nvSpPr>
            <p:spPr>
              <a:xfrm>
                <a:off x="2175067" y="1623635"/>
                <a:ext cx="3769493" cy="859210"/>
              </a:xfrm>
              <a:prstGeom prst="rect">
                <a:avLst/>
              </a:prstGeom>
              <a:blipFill>
                <a:blip r:embed="rId6"/>
                <a:stretch>
                  <a:fillRect/>
                </a:stretch>
              </a:blipFill>
            </p:spPr>
            <p:txBody>
              <a:bodyPr/>
              <a:lstStyle/>
              <a:p>
                <a:r>
                  <a:rPr lang="zh-CN" altLang="en-US">
                    <a:noFill/>
                  </a:rPr>
                  <a:t> </a:t>
                </a:r>
              </a:p>
            </p:txBody>
          </p:sp>
        </mc:Fallback>
      </mc:AlternateContent>
      <p:cxnSp>
        <p:nvCxnSpPr>
          <p:cNvPr id="5" name="直接箭头连接符 4">
            <a:extLst>
              <a:ext uri="{FF2B5EF4-FFF2-40B4-BE49-F238E27FC236}">
                <a16:creationId xmlns:a16="http://schemas.microsoft.com/office/drawing/2014/main" id="{2DFFA2ED-1156-4EC2-9E99-C094C1A248D5}"/>
              </a:ext>
            </a:extLst>
          </p:cNvPr>
          <p:cNvCxnSpPr/>
          <p:nvPr/>
        </p:nvCxnSpPr>
        <p:spPr bwMode="auto">
          <a:xfrm flipV="1">
            <a:off x="5029200" y="2482845"/>
            <a:ext cx="0" cy="321315"/>
          </a:xfrm>
          <a:prstGeom prst="straightConnector1">
            <a:avLst/>
          </a:pr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triangle"/>
          </a:ln>
        </p:spPr>
      </p:cxnSp>
      <p:sp>
        <p:nvSpPr>
          <p:cNvPr id="6" name="文本框 5">
            <a:extLst>
              <a:ext uri="{FF2B5EF4-FFF2-40B4-BE49-F238E27FC236}">
                <a16:creationId xmlns:a16="http://schemas.microsoft.com/office/drawing/2014/main" id="{41F6FC3F-AF75-4CE8-8111-F32C02007180}"/>
              </a:ext>
            </a:extLst>
          </p:cNvPr>
          <p:cNvSpPr txBox="1"/>
          <p:nvPr/>
        </p:nvSpPr>
        <p:spPr>
          <a:xfrm>
            <a:off x="4312920" y="2761267"/>
            <a:ext cx="1783080" cy="369332"/>
          </a:xfrm>
          <a:prstGeom prst="rect">
            <a:avLst/>
          </a:prstGeom>
          <a:noFill/>
        </p:spPr>
        <p:txBody>
          <a:bodyPr wrap="square" rtlCol="0">
            <a:spAutoFit/>
          </a:bodyPr>
          <a:lstStyle/>
          <a:p>
            <a:r>
              <a:rPr lang="zh-CN" altLang="en-US" dirty="0"/>
              <a:t>点源位置声速</a:t>
            </a:r>
          </a:p>
        </p:txBody>
      </p:sp>
      <p:sp>
        <p:nvSpPr>
          <p:cNvPr id="13" name="文本框 12">
            <a:extLst>
              <a:ext uri="{FF2B5EF4-FFF2-40B4-BE49-F238E27FC236}">
                <a16:creationId xmlns:a16="http://schemas.microsoft.com/office/drawing/2014/main" id="{4E149E4D-1642-40F1-B4E9-123AF69FDA98}"/>
              </a:ext>
            </a:extLst>
          </p:cNvPr>
          <p:cNvSpPr txBox="1"/>
          <p:nvPr/>
        </p:nvSpPr>
        <p:spPr>
          <a:xfrm>
            <a:off x="308514" y="920226"/>
            <a:ext cx="2923784" cy="369332"/>
          </a:xfrm>
          <a:prstGeom prst="rect">
            <a:avLst/>
          </a:prstGeom>
          <a:noFill/>
        </p:spPr>
        <p:txBody>
          <a:bodyPr wrap="square" rtlCol="0">
            <a:spAutoFit/>
          </a:bodyPr>
          <a:lstStyle/>
          <a:p>
            <a:r>
              <a:rPr lang="zh-CN" altLang="en-US" dirty="0"/>
              <a:t>处理后的</a:t>
            </a:r>
            <a:r>
              <a:rPr lang="en-US" altLang="zh-CN" dirty="0"/>
              <a:t>P</a:t>
            </a:r>
            <a:r>
              <a:rPr lang="zh-CN" altLang="en-US" dirty="0"/>
              <a:t>波 </a:t>
            </a:r>
            <a:r>
              <a:rPr lang="en-US" altLang="zh-CN" dirty="0"/>
              <a:t>Eikonal </a:t>
            </a:r>
            <a:r>
              <a:rPr lang="zh-CN" altLang="en-US" dirty="0"/>
              <a:t>方程：</a:t>
            </a:r>
            <a:endParaRPr lang="en-US" altLang="zh-CN" dirty="0"/>
          </a:p>
        </p:txBody>
      </p:sp>
      <p:sp>
        <p:nvSpPr>
          <p:cNvPr id="14" name="文本框 13">
            <a:extLst>
              <a:ext uri="{FF2B5EF4-FFF2-40B4-BE49-F238E27FC236}">
                <a16:creationId xmlns:a16="http://schemas.microsoft.com/office/drawing/2014/main" id="{27B7165F-6B1A-441E-94C3-8A401C87E19B}"/>
              </a:ext>
            </a:extLst>
          </p:cNvPr>
          <p:cNvSpPr txBox="1"/>
          <p:nvPr/>
        </p:nvSpPr>
        <p:spPr>
          <a:xfrm>
            <a:off x="8730057" y="6415442"/>
            <a:ext cx="2566554" cy="369332"/>
          </a:xfrm>
          <a:prstGeom prst="rect">
            <a:avLst/>
          </a:prstGeom>
          <a:noFill/>
        </p:spPr>
        <p:txBody>
          <a:bodyPr wrap="square" rtlCol="0">
            <a:spAutoFit/>
          </a:bodyPr>
          <a:lstStyle/>
          <a:p>
            <a:r>
              <a:rPr lang="en-US" altLang="zh-CN" sz="1800" b="1" dirty="0">
                <a:effectLst/>
                <a:latin typeface="Times New Roman" panose="02020603050405020304" charset="0"/>
                <a:cs typeface="Times New Roman" panose="02020603050405020304" charset="0"/>
                <a:sym typeface="+mn-ea"/>
              </a:rPr>
              <a:t>Ref</a:t>
            </a:r>
            <a:r>
              <a:rPr lang="zh-CN" altLang="en-US" sz="1800" dirty="0">
                <a:effectLst/>
                <a:latin typeface="Times New Roman" panose="02020603050405020304" charset="0"/>
                <a:cs typeface="Times New Roman" panose="02020603050405020304" charset="0"/>
                <a:sym typeface="+mn-ea"/>
              </a:rPr>
              <a:t>：</a:t>
            </a:r>
            <a:r>
              <a:rPr lang="en-US" altLang="zh-CN" sz="1600" dirty="0">
                <a:effectLst/>
                <a:latin typeface="Times New Roman" panose="02020603050405020304" charset="0"/>
                <a:cs typeface="Times New Roman" panose="02020603050405020304" charset="0"/>
                <a:sym typeface="+mn-ea"/>
              </a:rPr>
              <a:t>Song Chao et. </a:t>
            </a:r>
            <a:r>
              <a:rPr lang="en-US" altLang="zh-CN" sz="1600" dirty="0">
                <a:latin typeface="Times New Roman" panose="02020603050405020304" charset="0"/>
                <a:cs typeface="Times New Roman" panose="02020603050405020304" charset="0"/>
                <a:sym typeface="+mn-ea"/>
              </a:rPr>
              <a:t>2021</a:t>
            </a:r>
            <a:endParaRPr lang="zh-CN" altLang="en-US" dirty="0"/>
          </a:p>
        </p:txBody>
      </p:sp>
      <p:sp>
        <p:nvSpPr>
          <p:cNvPr id="4" name="Rectangle 1">
            <a:extLst>
              <a:ext uri="{FF2B5EF4-FFF2-40B4-BE49-F238E27FC236}">
                <a16:creationId xmlns:a16="http://schemas.microsoft.com/office/drawing/2014/main" id="{2ECFA52A-A718-4EBD-A254-82B5BB9DC7E5}"/>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900" b="0" i="0" u="none" strike="noStrike" cap="none" normalizeH="0" baseline="0">
                <a:ln>
                  <a:noFill/>
                </a:ln>
                <a:solidFill>
                  <a:srgbClr val="C9D1D9"/>
                </a:solidFill>
                <a:effectLst/>
                <a:latin typeface="Arial Unicode MS"/>
                <a:ea typeface="ui-monospace"/>
              </a:rPr>
              <a:t>waheed2020</a:t>
            </a:r>
            <a:r>
              <a:rPr kumimoji="0" lang="zh-CN" altLang="zh-CN" sz="800" b="0" i="0" u="none" strike="noStrike" cap="none" normalizeH="0" baseline="0">
                <a:ln>
                  <a:noFill/>
                </a:ln>
                <a:solidFill>
                  <a:schemeClr val="tx1"/>
                </a:solidFill>
                <a:effectLst/>
              </a:rPr>
              <a:t> </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67777086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6199"/>
        <p:cNvGrpSpPr/>
        <p:nvPr/>
      </p:nvGrpSpPr>
      <p:grpSpPr>
        <a:xfrm>
          <a:off x="0" y="0"/>
          <a:ext cx="0" cy="0"/>
          <a:chOff x="0" y="0"/>
          <a:chExt cx="0" cy="0"/>
        </a:xfrm>
      </p:grpSpPr>
      <p:sp>
        <p:nvSpPr>
          <p:cNvPr id="2" name="文本框 1">
            <a:extLst>
              <a:ext uri="{FF2B5EF4-FFF2-40B4-BE49-F238E27FC236}">
                <a16:creationId xmlns:a16="http://schemas.microsoft.com/office/drawing/2014/main" id="{48DBEA07-20DB-4953-9D80-9253AF8191FE}"/>
              </a:ext>
            </a:extLst>
          </p:cNvPr>
          <p:cNvSpPr txBox="1"/>
          <p:nvPr/>
        </p:nvSpPr>
        <p:spPr>
          <a:xfrm>
            <a:off x="71019" y="40858"/>
            <a:ext cx="3594329" cy="461665"/>
          </a:xfrm>
          <a:prstGeom prst="rect">
            <a:avLst/>
          </a:prstGeom>
          <a:ln/>
        </p:spPr>
        <p:style>
          <a:lnRef idx="1">
            <a:schemeClr val="accent5"/>
          </a:lnRef>
          <a:fillRef idx="2">
            <a:schemeClr val="accent5"/>
          </a:fillRef>
          <a:effectRef idx="1">
            <a:schemeClr val="accent5"/>
          </a:effectRef>
          <a:fontRef idx="minor">
            <a:schemeClr val="dk1"/>
          </a:fontRef>
        </p:style>
        <p:txBody>
          <a:bodyPr wrap="square">
            <a:spAutoFit/>
          </a:bodyPr>
          <a:lstStyle/>
          <a:p>
            <a:pPr algn="ctr"/>
            <a:r>
              <a:rPr lang="en-US" altLang="zh-CN" sz="2400" b="1" dirty="0"/>
              <a:t>2.3 </a:t>
            </a:r>
            <a:r>
              <a:rPr lang="zh-CN" altLang="en-US" sz="2400" b="1" dirty="0"/>
              <a:t>无先验知识参数反演</a:t>
            </a:r>
          </a:p>
        </p:txBody>
      </p:sp>
      <p:sp>
        <p:nvSpPr>
          <p:cNvPr id="3" name="灯片编号占位符 2">
            <a:extLst>
              <a:ext uri="{FF2B5EF4-FFF2-40B4-BE49-F238E27FC236}">
                <a16:creationId xmlns:a16="http://schemas.microsoft.com/office/drawing/2014/main" id="{AD72CBCE-CF55-4009-B272-DD6C2F21318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34</a:t>
            </a:fld>
            <a:endParaRPr lang="en-GB"/>
          </a:p>
        </p:txBody>
      </p:sp>
      <p:pic>
        <p:nvPicPr>
          <p:cNvPr id="19" name="图片 18">
            <a:extLst>
              <a:ext uri="{FF2B5EF4-FFF2-40B4-BE49-F238E27FC236}">
                <a16:creationId xmlns:a16="http://schemas.microsoft.com/office/drawing/2014/main" id="{76883A2B-315F-4818-B17F-9365FF758934}"/>
              </a:ext>
            </a:extLst>
          </p:cNvPr>
          <p:cNvPicPr>
            <a:picLocks noChangeAspect="1"/>
          </p:cNvPicPr>
          <p:nvPr/>
        </p:nvPicPr>
        <p:blipFill>
          <a:blip r:embed="rId3"/>
          <a:stretch>
            <a:fillRect/>
          </a:stretch>
        </p:blipFill>
        <p:spPr>
          <a:xfrm>
            <a:off x="2597593" y="718071"/>
            <a:ext cx="6290979" cy="4800226"/>
          </a:xfrm>
          <a:prstGeom prst="rect">
            <a:avLst/>
          </a:prstGeom>
        </p:spPr>
      </p:pic>
      <p:sp>
        <p:nvSpPr>
          <p:cNvPr id="25" name="文本框 24">
            <a:extLst>
              <a:ext uri="{FF2B5EF4-FFF2-40B4-BE49-F238E27FC236}">
                <a16:creationId xmlns:a16="http://schemas.microsoft.com/office/drawing/2014/main" id="{8918098A-AE58-4FB5-9E8E-F76AA881AFBA}"/>
              </a:ext>
            </a:extLst>
          </p:cNvPr>
          <p:cNvSpPr txBox="1"/>
          <p:nvPr/>
        </p:nvSpPr>
        <p:spPr>
          <a:xfrm>
            <a:off x="2874336" y="5733845"/>
            <a:ext cx="6290980" cy="369332"/>
          </a:xfrm>
          <a:prstGeom prst="rect">
            <a:avLst/>
          </a:prstGeom>
          <a:noFill/>
        </p:spPr>
        <p:txBody>
          <a:bodyPr wrap="square" rtlCol="0">
            <a:spAutoFit/>
          </a:bodyPr>
          <a:lstStyle/>
          <a:p>
            <a:r>
              <a:rPr lang="zh-CN" altLang="en-US" dirty="0"/>
              <a:t>反演结果剖面比较</a:t>
            </a:r>
            <a:r>
              <a:rPr lang="zh-CN" altLang="en-US" dirty="0">
                <a:sym typeface="Wingdings" panose="05000000000000000000" pitchFamily="2" charset="2"/>
              </a:rPr>
              <a:t>（</a:t>
            </a:r>
            <a:r>
              <a:rPr lang="en-US" altLang="zh-CN" dirty="0">
                <a:sym typeface="Wingdings" panose="05000000000000000000" pitchFamily="2" charset="2"/>
              </a:rPr>
              <a:t>a</a:t>
            </a:r>
            <a:r>
              <a:rPr lang="zh-CN" altLang="en-US" dirty="0">
                <a:sym typeface="Wingdings" panose="05000000000000000000" pitchFamily="2" charset="2"/>
              </a:rPr>
              <a:t>）</a:t>
            </a:r>
            <a:r>
              <a:rPr lang="en-US" altLang="zh-CN" dirty="0"/>
              <a:t>offset=0.3km</a:t>
            </a:r>
            <a:r>
              <a:rPr lang="zh-CN" altLang="en-US" dirty="0"/>
              <a:t>。（</a:t>
            </a:r>
            <a:r>
              <a:rPr lang="en-US" altLang="zh-CN" dirty="0"/>
              <a:t>b</a:t>
            </a:r>
            <a:r>
              <a:rPr lang="zh-CN" altLang="en-US" dirty="0"/>
              <a:t>）</a:t>
            </a:r>
            <a:r>
              <a:rPr lang="en-US" altLang="zh-CN" dirty="0"/>
              <a:t>offset=0.7km</a:t>
            </a:r>
            <a:endParaRPr lang="zh-CN" altLang="en-US" dirty="0"/>
          </a:p>
        </p:txBody>
      </p:sp>
    </p:spTree>
    <p:extLst>
      <p:ext uri="{BB962C8B-B14F-4D97-AF65-F5344CB8AC3E}">
        <p14:creationId xmlns:p14="http://schemas.microsoft.com/office/powerpoint/2010/main" val="274770987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Shape 9570"/>
        <p:cNvGrpSpPr/>
        <p:nvPr/>
      </p:nvGrpSpPr>
      <p:grpSpPr>
        <a:xfrm>
          <a:off x="0" y="0"/>
          <a:ext cx="0" cy="0"/>
          <a:chOff x="0" y="0"/>
          <a:chExt cx="0" cy="0"/>
        </a:xfrm>
      </p:grpSpPr>
      <p:sp>
        <p:nvSpPr>
          <p:cNvPr id="9571" name="Google Shape;9571;p134"/>
          <p:cNvSpPr txBox="1"/>
          <p:nvPr/>
        </p:nvSpPr>
        <p:spPr>
          <a:xfrm>
            <a:off x="1972000" y="72665"/>
            <a:ext cx="8248000" cy="677068"/>
          </a:xfrm>
          <a:prstGeom prst="rect">
            <a:avLst/>
          </a:prstGeom>
          <a:noFill/>
          <a:ln>
            <a:noFill/>
          </a:ln>
        </p:spPr>
        <p:txBody>
          <a:bodyPr spcFirstLastPara="1" wrap="square" lIns="121900" tIns="121900" rIns="121900" bIns="121900" anchor="t" anchorCtr="0">
            <a:spAutoFit/>
            <a:scene3d>
              <a:camera prst="orthographicFront"/>
              <a:lightRig rig="soft" dir="t">
                <a:rot lat="0" lon="0" rev="15600000"/>
              </a:lightRig>
            </a:scene3d>
            <a:sp3d extrusionH="57150" prstMaterial="softEdge">
              <a:bevelT w="25400" h="38100"/>
            </a:sp3d>
          </a:bodyPr>
          <a:lstStyle/>
          <a:p>
            <a:pPr marL="0" lvl="0" indent="0" algn="ctr" rtl="0">
              <a:spcBef>
                <a:spcPts val="0"/>
              </a:spcBef>
              <a:spcAft>
                <a:spcPts val="0"/>
              </a:spcAft>
              <a:buNone/>
            </a:pPr>
            <a:r>
              <a:rPr lang="en-US" altLang="zh-CN" sz="2800" b="1" dirty="0">
                <a:solidFill>
                  <a:schemeClr val="accent4"/>
                </a:solidFill>
                <a:effectLst/>
              </a:rPr>
              <a:t>3.1 </a:t>
            </a:r>
            <a:r>
              <a:rPr lang="zh-CN" altLang="en-US" sz="2800" b="1" dirty="0">
                <a:solidFill>
                  <a:schemeClr val="accent4"/>
                </a:solidFill>
                <a:effectLst/>
              </a:rPr>
              <a:t>高频问题 </a:t>
            </a:r>
            <a:r>
              <a:rPr lang="en-US" altLang="zh-CN" sz="2800" b="1" dirty="0">
                <a:solidFill>
                  <a:schemeClr val="accent4"/>
                </a:solidFill>
                <a:effectLst/>
              </a:rPr>
              <a:t>high-frequency behavior</a:t>
            </a:r>
            <a:endParaRPr lang="zh-CN" altLang="en-US" sz="2800" b="1" dirty="0">
              <a:solidFill>
                <a:schemeClr val="accent4"/>
              </a:solidFill>
              <a:effectLst/>
            </a:endParaRPr>
          </a:p>
        </p:txBody>
      </p:sp>
      <p:sp>
        <p:nvSpPr>
          <p:cNvPr id="9" name="灯片编号占位符 8">
            <a:extLst>
              <a:ext uri="{FF2B5EF4-FFF2-40B4-BE49-F238E27FC236}">
                <a16:creationId xmlns:a16="http://schemas.microsoft.com/office/drawing/2014/main" id="{7437EB09-4BAD-4863-8C7C-69DD14C867CB}"/>
              </a:ext>
            </a:extLst>
          </p:cNvPr>
          <p:cNvSpPr>
            <a:spLocks noGrp="1"/>
          </p:cNvSpPr>
          <p:nvPr>
            <p:ph type="sldNum" sz="quarter" idx="12"/>
          </p:nvPr>
        </p:nvSpPr>
        <p:spPr/>
        <p:txBody>
          <a:bodyPr/>
          <a:lstStyle/>
          <a:p>
            <a:fld id="{49AE70B2-8BF9-45C0-BB95-33D1B9D3A854}" type="slidenum">
              <a:rPr lang="zh-CN" altLang="en-US" smtClean="0"/>
              <a:t>35</a:t>
            </a:fld>
            <a:endParaRPr lang="zh-CN" altLang="en-US"/>
          </a:p>
        </p:txBody>
      </p:sp>
      <p:sp>
        <p:nvSpPr>
          <p:cNvPr id="12" name="文本框 11">
            <a:extLst>
              <a:ext uri="{FF2B5EF4-FFF2-40B4-BE49-F238E27FC236}">
                <a16:creationId xmlns:a16="http://schemas.microsoft.com/office/drawing/2014/main" id="{CA982CFB-A07A-4633-8743-8004FA1F1776}"/>
              </a:ext>
            </a:extLst>
          </p:cNvPr>
          <p:cNvSpPr txBox="1"/>
          <p:nvPr/>
        </p:nvSpPr>
        <p:spPr>
          <a:xfrm>
            <a:off x="8230627" y="6114018"/>
            <a:ext cx="2566554" cy="615553"/>
          </a:xfrm>
          <a:prstGeom prst="rect">
            <a:avLst/>
          </a:prstGeom>
          <a:noFill/>
        </p:spPr>
        <p:txBody>
          <a:bodyPr wrap="square" rtlCol="0">
            <a:spAutoFit/>
          </a:bodyPr>
          <a:lstStyle/>
          <a:p>
            <a:r>
              <a:rPr lang="en-US" altLang="zh-CN" sz="1800" b="1" dirty="0">
                <a:effectLst/>
                <a:latin typeface="Times New Roman" panose="02020603050405020304" charset="0"/>
                <a:cs typeface="Times New Roman" panose="02020603050405020304" charset="0"/>
                <a:sym typeface="+mn-ea"/>
              </a:rPr>
              <a:t>Ref</a:t>
            </a:r>
            <a:r>
              <a:rPr lang="zh-CN" altLang="en-US" sz="1800" dirty="0">
                <a:effectLst/>
                <a:latin typeface="Times New Roman" panose="02020603050405020304" charset="0"/>
                <a:cs typeface="Times New Roman" panose="02020603050405020304" charset="0"/>
                <a:sym typeface="+mn-ea"/>
              </a:rPr>
              <a:t>：</a:t>
            </a:r>
            <a:r>
              <a:rPr lang="en-US" altLang="zh-CN" sz="1600" dirty="0">
                <a:effectLst/>
                <a:latin typeface="Times New Roman" panose="02020603050405020304" charset="0"/>
                <a:cs typeface="Times New Roman" panose="02020603050405020304" charset="0"/>
                <a:sym typeface="+mn-ea"/>
              </a:rPr>
              <a:t>Sifan Wang</a:t>
            </a:r>
            <a:r>
              <a:rPr lang="zh-CN" altLang="en-US" sz="1600" dirty="0">
                <a:latin typeface="Times New Roman" panose="02020603050405020304" charset="0"/>
                <a:cs typeface="Times New Roman" panose="02020603050405020304" charset="0"/>
                <a:sym typeface="+mn-ea"/>
              </a:rPr>
              <a:t> </a:t>
            </a:r>
            <a:r>
              <a:rPr lang="en-US" altLang="zh-CN" sz="1600" dirty="0">
                <a:effectLst/>
                <a:latin typeface="Times New Roman" panose="02020603050405020304" charset="0"/>
                <a:cs typeface="Times New Roman" panose="02020603050405020304" charset="0"/>
                <a:sym typeface="+mn-ea"/>
              </a:rPr>
              <a:t>et. </a:t>
            </a:r>
            <a:r>
              <a:rPr lang="en-US" altLang="zh-CN" sz="1600" dirty="0">
                <a:latin typeface="Times New Roman" panose="02020603050405020304" charset="0"/>
                <a:cs typeface="Times New Roman" panose="02020603050405020304" charset="0"/>
                <a:sym typeface="+mn-ea"/>
              </a:rPr>
              <a:t>2020</a:t>
            </a:r>
          </a:p>
          <a:p>
            <a:r>
              <a:rPr lang="en-US" altLang="zh-CN" sz="1600" dirty="0">
                <a:latin typeface="Times New Roman" panose="02020603050405020304" charset="0"/>
                <a:cs typeface="Times New Roman" panose="02020603050405020304" charset="0"/>
                <a:sym typeface="+mn-ea"/>
              </a:rPr>
              <a:t>           Ehsan et. 2019</a:t>
            </a:r>
            <a:endParaRPr lang="zh-CN" altLang="en-US" dirty="0"/>
          </a:p>
        </p:txBody>
      </p:sp>
    </p:spTree>
    <p:extLst>
      <p:ext uri="{BB962C8B-B14F-4D97-AF65-F5344CB8AC3E}">
        <p14:creationId xmlns:p14="http://schemas.microsoft.com/office/powerpoint/2010/main" val="34949810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Shape 9570"/>
        <p:cNvGrpSpPr/>
        <p:nvPr/>
      </p:nvGrpSpPr>
      <p:grpSpPr>
        <a:xfrm>
          <a:off x="0" y="0"/>
          <a:ext cx="0" cy="0"/>
          <a:chOff x="0" y="0"/>
          <a:chExt cx="0" cy="0"/>
        </a:xfrm>
      </p:grpSpPr>
      <p:sp>
        <p:nvSpPr>
          <p:cNvPr id="9571" name="Google Shape;9571;p134"/>
          <p:cNvSpPr txBox="1"/>
          <p:nvPr/>
        </p:nvSpPr>
        <p:spPr>
          <a:xfrm>
            <a:off x="1972000" y="72665"/>
            <a:ext cx="8248000" cy="677068"/>
          </a:xfrm>
          <a:prstGeom prst="rect">
            <a:avLst/>
          </a:prstGeom>
          <a:noFill/>
          <a:ln>
            <a:noFill/>
          </a:ln>
        </p:spPr>
        <p:txBody>
          <a:bodyPr spcFirstLastPara="1" wrap="square" lIns="121900" tIns="121900" rIns="121900" bIns="121900" anchor="t" anchorCtr="0">
            <a:spAutoFit/>
            <a:scene3d>
              <a:camera prst="orthographicFront"/>
              <a:lightRig rig="soft" dir="t">
                <a:rot lat="0" lon="0" rev="15600000"/>
              </a:lightRig>
            </a:scene3d>
            <a:sp3d extrusionH="57150" prstMaterial="softEdge">
              <a:bevelT w="25400" h="38100"/>
            </a:sp3d>
          </a:bodyPr>
          <a:lstStyle/>
          <a:p>
            <a:pPr marL="0" lvl="0" indent="0" algn="ctr" rtl="0">
              <a:spcBef>
                <a:spcPts val="0"/>
              </a:spcBef>
              <a:spcAft>
                <a:spcPts val="0"/>
              </a:spcAft>
              <a:buNone/>
            </a:pPr>
            <a:r>
              <a:rPr lang="en-US" altLang="zh-CN" sz="2800" b="1" dirty="0">
                <a:solidFill>
                  <a:schemeClr val="accent4"/>
                </a:solidFill>
                <a:effectLst/>
              </a:rPr>
              <a:t>3.2 </a:t>
            </a:r>
            <a:r>
              <a:rPr lang="zh-CN" altLang="en-US" sz="2800" b="1" dirty="0">
                <a:solidFill>
                  <a:schemeClr val="accent4"/>
                </a:solidFill>
              </a:rPr>
              <a:t>多尺度</a:t>
            </a:r>
            <a:r>
              <a:rPr lang="zh-CN" altLang="en-US" sz="2800" b="1" dirty="0">
                <a:solidFill>
                  <a:schemeClr val="accent4"/>
                </a:solidFill>
                <a:effectLst/>
              </a:rPr>
              <a:t>问题 </a:t>
            </a:r>
            <a:r>
              <a:rPr lang="en-US" altLang="zh-CN" sz="2800" b="1" dirty="0">
                <a:solidFill>
                  <a:schemeClr val="accent4"/>
                </a:solidFill>
                <a:effectLst/>
              </a:rPr>
              <a:t>multi-scale behavior</a:t>
            </a:r>
            <a:endParaRPr lang="zh-CN" altLang="en-US" sz="2800" b="1" dirty="0">
              <a:solidFill>
                <a:schemeClr val="accent4"/>
              </a:solidFill>
              <a:effectLst/>
            </a:endParaRPr>
          </a:p>
        </p:txBody>
      </p:sp>
      <p:sp>
        <p:nvSpPr>
          <p:cNvPr id="9" name="灯片编号占位符 8">
            <a:extLst>
              <a:ext uri="{FF2B5EF4-FFF2-40B4-BE49-F238E27FC236}">
                <a16:creationId xmlns:a16="http://schemas.microsoft.com/office/drawing/2014/main" id="{7437EB09-4BAD-4863-8C7C-69DD14C867CB}"/>
              </a:ext>
            </a:extLst>
          </p:cNvPr>
          <p:cNvSpPr>
            <a:spLocks noGrp="1"/>
          </p:cNvSpPr>
          <p:nvPr>
            <p:ph type="sldNum" sz="quarter" idx="12"/>
          </p:nvPr>
        </p:nvSpPr>
        <p:spPr/>
        <p:txBody>
          <a:bodyPr/>
          <a:lstStyle/>
          <a:p>
            <a:fld id="{49AE70B2-8BF9-45C0-BB95-33D1B9D3A854}" type="slidenum">
              <a:rPr lang="zh-CN" altLang="en-US" smtClean="0"/>
              <a:t>36</a:t>
            </a:fld>
            <a:endParaRPr lang="zh-CN" altLang="en-US"/>
          </a:p>
        </p:txBody>
      </p:sp>
      <p:sp>
        <p:nvSpPr>
          <p:cNvPr id="4" name="文本框 3">
            <a:extLst>
              <a:ext uri="{FF2B5EF4-FFF2-40B4-BE49-F238E27FC236}">
                <a16:creationId xmlns:a16="http://schemas.microsoft.com/office/drawing/2014/main" id="{3CEDF5B7-A21C-438E-8043-8801BA8CE2FC}"/>
              </a:ext>
            </a:extLst>
          </p:cNvPr>
          <p:cNvSpPr txBox="1"/>
          <p:nvPr/>
        </p:nvSpPr>
        <p:spPr>
          <a:xfrm>
            <a:off x="8253204" y="6114018"/>
            <a:ext cx="2566554" cy="615553"/>
          </a:xfrm>
          <a:prstGeom prst="rect">
            <a:avLst/>
          </a:prstGeom>
          <a:noFill/>
        </p:spPr>
        <p:txBody>
          <a:bodyPr wrap="square" rtlCol="0">
            <a:spAutoFit/>
          </a:bodyPr>
          <a:lstStyle/>
          <a:p>
            <a:r>
              <a:rPr lang="en-US" altLang="zh-CN" sz="1800" b="1" dirty="0">
                <a:effectLst/>
                <a:latin typeface="Times New Roman" panose="02020603050405020304" charset="0"/>
                <a:cs typeface="Times New Roman" panose="02020603050405020304" charset="0"/>
                <a:sym typeface="+mn-ea"/>
              </a:rPr>
              <a:t>Ref</a:t>
            </a:r>
            <a:r>
              <a:rPr lang="zh-CN" altLang="en-US" sz="1800" dirty="0">
                <a:effectLst/>
                <a:latin typeface="Times New Roman" panose="02020603050405020304" charset="0"/>
                <a:cs typeface="Times New Roman" panose="02020603050405020304" charset="0"/>
                <a:sym typeface="+mn-ea"/>
              </a:rPr>
              <a:t>：</a:t>
            </a:r>
            <a:r>
              <a:rPr lang="en-US" altLang="zh-CN" sz="1600" dirty="0">
                <a:effectLst/>
                <a:latin typeface="Times New Roman" panose="02020603050405020304" charset="0"/>
                <a:cs typeface="Times New Roman" panose="02020603050405020304" charset="0"/>
                <a:sym typeface="+mn-ea"/>
              </a:rPr>
              <a:t>Sifan Wang</a:t>
            </a:r>
            <a:r>
              <a:rPr lang="zh-CN" altLang="en-US" sz="1600" dirty="0">
                <a:latin typeface="Times New Roman" panose="02020603050405020304" charset="0"/>
                <a:cs typeface="Times New Roman" panose="02020603050405020304" charset="0"/>
                <a:sym typeface="+mn-ea"/>
              </a:rPr>
              <a:t> </a:t>
            </a:r>
            <a:r>
              <a:rPr lang="en-US" altLang="zh-CN" sz="1600" dirty="0">
                <a:effectLst/>
                <a:latin typeface="Times New Roman" panose="02020603050405020304" charset="0"/>
                <a:cs typeface="Times New Roman" panose="02020603050405020304" charset="0"/>
                <a:sym typeface="+mn-ea"/>
              </a:rPr>
              <a:t>et. </a:t>
            </a:r>
            <a:r>
              <a:rPr lang="en-US" altLang="zh-CN" sz="1600" dirty="0">
                <a:latin typeface="Times New Roman" panose="02020603050405020304" charset="0"/>
                <a:cs typeface="Times New Roman" panose="02020603050405020304" charset="0"/>
                <a:sym typeface="+mn-ea"/>
              </a:rPr>
              <a:t>2020</a:t>
            </a:r>
          </a:p>
          <a:p>
            <a:r>
              <a:rPr lang="en-US" altLang="zh-CN" sz="1600" dirty="0">
                <a:latin typeface="Times New Roman" panose="02020603050405020304" charset="0"/>
                <a:cs typeface="Times New Roman" panose="02020603050405020304" charset="0"/>
                <a:sym typeface="+mn-ea"/>
              </a:rPr>
              <a:t>           Ehsan et. 2020</a:t>
            </a:r>
            <a:endParaRPr lang="zh-CN" altLang="en-US" dirty="0"/>
          </a:p>
        </p:txBody>
      </p:sp>
    </p:spTree>
    <p:extLst>
      <p:ext uri="{BB962C8B-B14F-4D97-AF65-F5344CB8AC3E}">
        <p14:creationId xmlns:p14="http://schemas.microsoft.com/office/powerpoint/2010/main" val="12371631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6199"/>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275D80FE-9FC9-4B11-A786-5CD5B86D805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37</a:t>
            </a:fld>
            <a:endParaRPr lang="en-GB"/>
          </a:p>
        </p:txBody>
      </p:sp>
      <p:sp>
        <p:nvSpPr>
          <p:cNvPr id="4" name="矩形 3">
            <a:extLst>
              <a:ext uri="{FF2B5EF4-FFF2-40B4-BE49-F238E27FC236}">
                <a16:creationId xmlns:a16="http://schemas.microsoft.com/office/drawing/2014/main" id="{2AFD03F5-6826-4522-BA56-F379D464CE08}"/>
              </a:ext>
            </a:extLst>
          </p:cNvPr>
          <p:cNvSpPr/>
          <p:nvPr/>
        </p:nvSpPr>
        <p:spPr>
          <a:xfrm>
            <a:off x="5311170" y="2967335"/>
            <a:ext cx="1569660" cy="923330"/>
          </a:xfrm>
          <a:prstGeom prst="rect">
            <a:avLst/>
          </a:prstGeom>
          <a:noFill/>
        </p:spPr>
        <p:txBody>
          <a:bodyPr wrap="none" lIns="91440" tIns="45720" rIns="91440" bIns="45720">
            <a:spAutoFit/>
          </a:bodyPr>
          <a:lstStyle/>
          <a:p>
            <a:pPr algn="ctr"/>
            <a:r>
              <a:rPr lang="zh-CN" altLang="en-US" sz="5400" b="0" cap="none" spc="0" dirty="0">
                <a:ln w="0"/>
                <a:solidFill>
                  <a:schemeClr val="accent1"/>
                </a:solidFill>
                <a:effectLst>
                  <a:outerShdw blurRad="38100" dist="25400" dir="5400000" algn="ctr" rotWithShape="0">
                    <a:srgbClr val="6E747A">
                      <a:alpha val="43000"/>
                    </a:srgbClr>
                  </a:outerShdw>
                </a:effectLst>
              </a:rPr>
              <a:t>谢谢</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570"/>
        <p:cNvGrpSpPr/>
        <p:nvPr/>
      </p:nvGrpSpPr>
      <p:grpSpPr>
        <a:xfrm>
          <a:off x="0" y="0"/>
          <a:ext cx="0" cy="0"/>
          <a:chOff x="0" y="0"/>
          <a:chExt cx="0" cy="0"/>
        </a:xfrm>
      </p:grpSpPr>
      <p:sp>
        <p:nvSpPr>
          <p:cNvPr id="9571" name="Google Shape;9571;p134"/>
          <p:cNvSpPr txBox="1"/>
          <p:nvPr/>
        </p:nvSpPr>
        <p:spPr>
          <a:xfrm>
            <a:off x="1972000" y="72665"/>
            <a:ext cx="8248000" cy="677068"/>
          </a:xfrm>
          <a:prstGeom prst="rect">
            <a:avLst/>
          </a:prstGeom>
          <a:noFill/>
          <a:ln>
            <a:noFill/>
          </a:ln>
        </p:spPr>
        <p:txBody>
          <a:bodyPr spcFirstLastPara="1" wrap="square" lIns="121900" tIns="121900" rIns="121900" bIns="121900" anchor="t" anchorCtr="0">
            <a:spAutoFit/>
            <a:scene3d>
              <a:camera prst="orthographicFront"/>
              <a:lightRig rig="soft" dir="t">
                <a:rot lat="0" lon="0" rev="15600000"/>
              </a:lightRig>
            </a:scene3d>
            <a:sp3d extrusionH="57150" prstMaterial="softEdge">
              <a:bevelT w="25400" h="38100"/>
            </a:sp3d>
          </a:bodyPr>
          <a:lstStyle/>
          <a:p>
            <a:pPr marL="0" lvl="0" indent="0" algn="ctr" rtl="0">
              <a:spcBef>
                <a:spcPts val="0"/>
              </a:spcBef>
              <a:spcAft>
                <a:spcPts val="0"/>
              </a:spcAft>
              <a:buNone/>
            </a:pPr>
            <a:r>
              <a:rPr lang="en-US" altLang="zh-CN" sz="2800" b="1" dirty="0">
                <a:solidFill>
                  <a:schemeClr val="accent4"/>
                </a:solidFill>
                <a:effectLst/>
              </a:rPr>
              <a:t>1.1 PDE</a:t>
            </a:r>
            <a:r>
              <a:rPr lang="zh-CN" altLang="en-US" sz="2800" b="1" dirty="0">
                <a:solidFill>
                  <a:schemeClr val="accent4"/>
                </a:solidFill>
                <a:effectLst/>
              </a:rPr>
              <a:t>求解：定解问题和边界条件</a:t>
            </a:r>
          </a:p>
        </p:txBody>
      </p:sp>
      <p:sp>
        <p:nvSpPr>
          <p:cNvPr id="9" name="灯片编号占位符 8">
            <a:extLst>
              <a:ext uri="{FF2B5EF4-FFF2-40B4-BE49-F238E27FC236}">
                <a16:creationId xmlns:a16="http://schemas.microsoft.com/office/drawing/2014/main" id="{7437EB09-4BAD-4863-8C7C-69DD14C867CB}"/>
              </a:ext>
            </a:extLst>
          </p:cNvPr>
          <p:cNvSpPr>
            <a:spLocks noGrp="1"/>
          </p:cNvSpPr>
          <p:nvPr>
            <p:ph type="sldNum" sz="quarter" idx="12"/>
          </p:nvPr>
        </p:nvSpPr>
        <p:spPr/>
        <p:txBody>
          <a:bodyPr/>
          <a:lstStyle/>
          <a:p>
            <a:fld id="{49AE70B2-8BF9-45C0-BB95-33D1B9D3A854}" type="slidenum">
              <a:rPr lang="zh-CN" altLang="en-US" smtClean="0"/>
              <a:t>4</a:t>
            </a:fld>
            <a:endParaRPr lang="zh-CN" altLang="en-US"/>
          </a:p>
        </p:txBody>
      </p:sp>
      <p:sp>
        <p:nvSpPr>
          <p:cNvPr id="2" name="文本框 1">
            <a:extLst>
              <a:ext uri="{FF2B5EF4-FFF2-40B4-BE49-F238E27FC236}">
                <a16:creationId xmlns:a16="http://schemas.microsoft.com/office/drawing/2014/main" id="{31F3C747-5EAF-4E32-81B0-91C536AA29A9}"/>
              </a:ext>
            </a:extLst>
          </p:cNvPr>
          <p:cNvSpPr txBox="1"/>
          <p:nvPr/>
        </p:nvSpPr>
        <p:spPr>
          <a:xfrm>
            <a:off x="1056640" y="1036320"/>
            <a:ext cx="8859520" cy="369332"/>
          </a:xfrm>
          <a:prstGeom prst="rect">
            <a:avLst/>
          </a:prstGeom>
          <a:noFill/>
        </p:spPr>
        <p:txBody>
          <a:bodyPr wrap="square" rtlCol="0">
            <a:spAutoFit/>
          </a:bodyPr>
          <a:lstStyle/>
          <a:p>
            <a:r>
              <a:rPr lang="zh-CN" altLang="en-US" dirty="0"/>
              <a:t>计算声场就意味着要求解非齐次</a:t>
            </a:r>
            <a:r>
              <a:rPr lang="en-US" altLang="zh-CN" dirty="0"/>
              <a:t>Helmholtz</a:t>
            </a:r>
            <a:r>
              <a:rPr lang="zh-CN" altLang="en-US" dirty="0"/>
              <a:t>方程这个偏微分方程</a:t>
            </a:r>
          </a:p>
        </p:txBody>
      </p:sp>
      <p:pic>
        <p:nvPicPr>
          <p:cNvPr id="5" name="图片 4">
            <a:extLst>
              <a:ext uri="{FF2B5EF4-FFF2-40B4-BE49-F238E27FC236}">
                <a16:creationId xmlns:a16="http://schemas.microsoft.com/office/drawing/2014/main" id="{FF02E149-9822-4A0A-A6BF-6C4DD41F2169}"/>
              </a:ext>
            </a:extLst>
          </p:cNvPr>
          <p:cNvPicPr>
            <a:picLocks noChangeAspect="1"/>
          </p:cNvPicPr>
          <p:nvPr/>
        </p:nvPicPr>
        <p:blipFill>
          <a:blip r:embed="rId3"/>
          <a:stretch>
            <a:fillRect/>
          </a:stretch>
        </p:blipFill>
        <p:spPr>
          <a:xfrm>
            <a:off x="4292599" y="1692239"/>
            <a:ext cx="2593151" cy="847761"/>
          </a:xfrm>
          <a:prstGeom prst="rect">
            <a:avLst/>
          </a:prstGeom>
        </p:spPr>
      </p:pic>
      <p:sp>
        <p:nvSpPr>
          <p:cNvPr id="22" name="文本框 21">
            <a:extLst>
              <a:ext uri="{FF2B5EF4-FFF2-40B4-BE49-F238E27FC236}">
                <a16:creationId xmlns:a16="http://schemas.microsoft.com/office/drawing/2014/main" id="{B703556B-E5FF-4B66-8CE2-487138CF1533}"/>
              </a:ext>
            </a:extLst>
          </p:cNvPr>
          <p:cNvSpPr txBox="1"/>
          <p:nvPr/>
        </p:nvSpPr>
        <p:spPr>
          <a:xfrm>
            <a:off x="1056640" y="2800187"/>
            <a:ext cx="8859520" cy="923330"/>
          </a:xfrm>
          <a:prstGeom prst="rect">
            <a:avLst/>
          </a:prstGeom>
          <a:noFill/>
        </p:spPr>
        <p:txBody>
          <a:bodyPr wrap="square" rtlCol="0">
            <a:spAutoFit/>
          </a:bodyPr>
          <a:lstStyle/>
          <a:p>
            <a:r>
              <a:rPr lang="zh-CN" altLang="en-US" dirty="0"/>
              <a:t>式中：</a:t>
            </a:r>
            <a:endParaRPr lang="en-US" altLang="zh-CN" dirty="0"/>
          </a:p>
          <a:p>
            <a:pPr marL="285750" indent="-285750">
              <a:buFont typeface="Arial" panose="020B0604020202020204" pitchFamily="34" charset="0"/>
              <a:buChar char="•"/>
            </a:pPr>
            <a:r>
              <a:rPr lang="en-US" altLang="zh-CN" dirty="0"/>
              <a:t>       </a:t>
            </a:r>
            <a:r>
              <a:rPr lang="zh-CN" altLang="en-US" dirty="0"/>
              <a:t>是计算域内部的微分算子</a:t>
            </a:r>
            <a:endParaRPr lang="en-US" altLang="zh-CN" dirty="0"/>
          </a:p>
          <a:p>
            <a:pPr marL="285750" indent="-285750">
              <a:buFont typeface="Arial" panose="020B0604020202020204" pitchFamily="34" charset="0"/>
              <a:buChar char="•"/>
            </a:pPr>
            <a:r>
              <a:rPr lang="en-US" altLang="zh-CN" dirty="0"/>
              <a:t>      </a:t>
            </a:r>
            <a:r>
              <a:rPr lang="zh-CN" altLang="en-US" dirty="0"/>
              <a:t>是计算域边界的微分算子，这里边界也包括初始条件。</a:t>
            </a:r>
            <a:endParaRPr lang="en-US" altLang="zh-CN" dirty="0"/>
          </a:p>
        </p:txBody>
      </p:sp>
      <p:pic>
        <p:nvPicPr>
          <p:cNvPr id="7" name="图片 6">
            <a:extLst>
              <a:ext uri="{FF2B5EF4-FFF2-40B4-BE49-F238E27FC236}">
                <a16:creationId xmlns:a16="http://schemas.microsoft.com/office/drawing/2014/main" id="{C314EBF6-B0FB-427C-A39D-6C4B754EB9B0}"/>
              </a:ext>
            </a:extLst>
          </p:cNvPr>
          <p:cNvPicPr>
            <a:picLocks noChangeAspect="1"/>
          </p:cNvPicPr>
          <p:nvPr/>
        </p:nvPicPr>
        <p:blipFill>
          <a:blip r:embed="rId4"/>
          <a:stretch>
            <a:fillRect/>
          </a:stretch>
        </p:blipFill>
        <p:spPr>
          <a:xfrm>
            <a:off x="1369385" y="3123352"/>
            <a:ext cx="514350" cy="304800"/>
          </a:xfrm>
          <a:prstGeom prst="rect">
            <a:avLst/>
          </a:prstGeom>
        </p:spPr>
      </p:pic>
      <p:pic>
        <p:nvPicPr>
          <p:cNvPr id="10" name="图片 9">
            <a:extLst>
              <a:ext uri="{FF2B5EF4-FFF2-40B4-BE49-F238E27FC236}">
                <a16:creationId xmlns:a16="http://schemas.microsoft.com/office/drawing/2014/main" id="{D33D44FE-C50B-4790-B165-B299BF0BBBDE}"/>
              </a:ext>
            </a:extLst>
          </p:cNvPr>
          <p:cNvPicPr>
            <a:picLocks noChangeAspect="1"/>
          </p:cNvPicPr>
          <p:nvPr/>
        </p:nvPicPr>
        <p:blipFill>
          <a:blip r:embed="rId5"/>
          <a:stretch>
            <a:fillRect/>
          </a:stretch>
        </p:blipFill>
        <p:spPr>
          <a:xfrm>
            <a:off x="1369385" y="3446517"/>
            <a:ext cx="438150" cy="304800"/>
          </a:xfrm>
          <a:prstGeom prst="rect">
            <a:avLst/>
          </a:prstGeom>
        </p:spPr>
      </p:pic>
    </p:spTree>
    <p:extLst>
      <p:ext uri="{BB962C8B-B14F-4D97-AF65-F5344CB8AC3E}">
        <p14:creationId xmlns:p14="http://schemas.microsoft.com/office/powerpoint/2010/main" val="8929686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570"/>
        <p:cNvGrpSpPr/>
        <p:nvPr/>
      </p:nvGrpSpPr>
      <p:grpSpPr>
        <a:xfrm>
          <a:off x="0" y="0"/>
          <a:ext cx="0" cy="0"/>
          <a:chOff x="0" y="0"/>
          <a:chExt cx="0" cy="0"/>
        </a:xfrm>
      </p:grpSpPr>
      <p:sp>
        <p:nvSpPr>
          <p:cNvPr id="9571" name="Google Shape;9571;p134"/>
          <p:cNvSpPr txBox="1"/>
          <p:nvPr/>
        </p:nvSpPr>
        <p:spPr>
          <a:xfrm>
            <a:off x="1972000" y="72665"/>
            <a:ext cx="8248000" cy="677068"/>
          </a:xfrm>
          <a:prstGeom prst="rect">
            <a:avLst/>
          </a:prstGeom>
          <a:noFill/>
          <a:ln>
            <a:noFill/>
          </a:ln>
        </p:spPr>
        <p:txBody>
          <a:bodyPr spcFirstLastPara="1" wrap="square" lIns="121900" tIns="121900" rIns="121900" bIns="121900" anchor="t" anchorCtr="0">
            <a:spAutoFit/>
            <a:scene3d>
              <a:camera prst="orthographicFront"/>
              <a:lightRig rig="soft" dir="t">
                <a:rot lat="0" lon="0" rev="15600000"/>
              </a:lightRig>
            </a:scene3d>
            <a:sp3d extrusionH="57150" prstMaterial="softEdge">
              <a:bevelT w="25400" h="38100"/>
            </a:sp3d>
          </a:bodyPr>
          <a:lstStyle/>
          <a:p>
            <a:pPr marL="0" lvl="0" indent="0" algn="ctr" rtl="0">
              <a:spcBef>
                <a:spcPts val="0"/>
              </a:spcBef>
              <a:spcAft>
                <a:spcPts val="0"/>
              </a:spcAft>
              <a:buNone/>
            </a:pPr>
            <a:r>
              <a:rPr lang="en-US" altLang="zh-CN" sz="2800" b="1" dirty="0">
                <a:solidFill>
                  <a:schemeClr val="accent4"/>
                </a:solidFill>
                <a:effectLst/>
              </a:rPr>
              <a:t>1.1 </a:t>
            </a:r>
            <a:r>
              <a:rPr lang="zh-CN" altLang="en-US" sz="2800" b="1" dirty="0">
                <a:solidFill>
                  <a:schemeClr val="accent4"/>
                </a:solidFill>
              </a:rPr>
              <a:t>有监督的方法</a:t>
            </a:r>
            <a:endParaRPr lang="zh-CN" altLang="en-US" sz="2800" b="1" dirty="0">
              <a:solidFill>
                <a:schemeClr val="accent4"/>
              </a:solidFill>
              <a:effectLst/>
            </a:endParaRPr>
          </a:p>
        </p:txBody>
      </p:sp>
      <p:sp>
        <p:nvSpPr>
          <p:cNvPr id="9" name="灯片编号占位符 8">
            <a:extLst>
              <a:ext uri="{FF2B5EF4-FFF2-40B4-BE49-F238E27FC236}">
                <a16:creationId xmlns:a16="http://schemas.microsoft.com/office/drawing/2014/main" id="{7437EB09-4BAD-4863-8C7C-69DD14C867CB}"/>
              </a:ext>
            </a:extLst>
          </p:cNvPr>
          <p:cNvSpPr>
            <a:spLocks noGrp="1"/>
          </p:cNvSpPr>
          <p:nvPr>
            <p:ph type="sldNum" sz="quarter" idx="12"/>
          </p:nvPr>
        </p:nvSpPr>
        <p:spPr/>
        <p:txBody>
          <a:bodyPr/>
          <a:lstStyle/>
          <a:p>
            <a:fld id="{49AE70B2-8BF9-45C0-BB95-33D1B9D3A854}" type="slidenum">
              <a:rPr lang="zh-CN" altLang="en-US" smtClean="0"/>
              <a:t>5</a:t>
            </a:fld>
            <a:endParaRPr lang="zh-CN" altLang="en-US"/>
          </a:p>
        </p:txBody>
      </p:sp>
      <p:sp>
        <p:nvSpPr>
          <p:cNvPr id="2" name="文本框 1">
            <a:extLst>
              <a:ext uri="{FF2B5EF4-FFF2-40B4-BE49-F238E27FC236}">
                <a16:creationId xmlns:a16="http://schemas.microsoft.com/office/drawing/2014/main" id="{31F3C747-5EAF-4E32-81B0-91C536AA29A9}"/>
              </a:ext>
            </a:extLst>
          </p:cNvPr>
          <p:cNvSpPr txBox="1"/>
          <p:nvPr/>
        </p:nvSpPr>
        <p:spPr>
          <a:xfrm>
            <a:off x="841375" y="1036296"/>
            <a:ext cx="8859520" cy="1477328"/>
          </a:xfrm>
          <a:prstGeom prst="rect">
            <a:avLst/>
          </a:prstGeom>
          <a:noFill/>
        </p:spPr>
        <p:txBody>
          <a:bodyPr wrap="square" rtlCol="0">
            <a:spAutoFit/>
          </a:bodyPr>
          <a:lstStyle/>
          <a:p>
            <a:pPr marL="285750" indent="-285750">
              <a:buFont typeface="Arial" panose="020B0604020202020204" pitchFamily="34" charset="0"/>
              <a:buChar char="•"/>
            </a:pPr>
            <a:r>
              <a:rPr lang="zh-CN" altLang="en-US" dirty="0"/>
              <a:t>获取方程解的数据集，例如一个由           组成的数据集</a:t>
            </a:r>
            <a:endParaRPr lang="en-US" altLang="zh-CN" dirty="0"/>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r>
              <a:rPr lang="zh-CN" altLang="en-US" dirty="0"/>
              <a:t>训练这个神经网络来学习一个映射：</a:t>
            </a:r>
            <a:endParaRPr lang="en-US" altLang="zh-CN" dirty="0"/>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r>
              <a:rPr lang="zh-CN" altLang="en-US" dirty="0"/>
              <a:t>然后我们希望这个网络可以识别新的输入</a:t>
            </a:r>
          </a:p>
        </p:txBody>
      </p:sp>
      <p:pic>
        <p:nvPicPr>
          <p:cNvPr id="14" name="图片 13">
            <a:extLst>
              <a:ext uri="{FF2B5EF4-FFF2-40B4-BE49-F238E27FC236}">
                <a16:creationId xmlns:a16="http://schemas.microsoft.com/office/drawing/2014/main" id="{79359931-0AB4-4074-BAD1-C0A76B750A6D}"/>
              </a:ext>
            </a:extLst>
          </p:cNvPr>
          <p:cNvPicPr>
            <a:picLocks noChangeAspect="1"/>
          </p:cNvPicPr>
          <p:nvPr/>
        </p:nvPicPr>
        <p:blipFill>
          <a:blip r:embed="rId3"/>
          <a:stretch>
            <a:fillRect/>
          </a:stretch>
        </p:blipFill>
        <p:spPr>
          <a:xfrm>
            <a:off x="4604385" y="1077444"/>
            <a:ext cx="666750" cy="304800"/>
          </a:xfrm>
          <a:prstGeom prst="rect">
            <a:avLst/>
          </a:prstGeom>
        </p:spPr>
      </p:pic>
      <p:pic>
        <p:nvPicPr>
          <p:cNvPr id="16" name="图片 15">
            <a:extLst>
              <a:ext uri="{FF2B5EF4-FFF2-40B4-BE49-F238E27FC236}">
                <a16:creationId xmlns:a16="http://schemas.microsoft.com/office/drawing/2014/main" id="{EE561124-F8C8-4E2B-84FF-43CF8E057900}"/>
              </a:ext>
            </a:extLst>
          </p:cNvPr>
          <p:cNvPicPr>
            <a:picLocks noChangeAspect="1"/>
          </p:cNvPicPr>
          <p:nvPr/>
        </p:nvPicPr>
        <p:blipFill>
          <a:blip r:embed="rId4"/>
          <a:stretch>
            <a:fillRect/>
          </a:stretch>
        </p:blipFill>
        <p:spPr>
          <a:xfrm>
            <a:off x="4737417" y="1622560"/>
            <a:ext cx="904875" cy="304800"/>
          </a:xfrm>
          <a:prstGeom prst="rect">
            <a:avLst/>
          </a:prstGeom>
        </p:spPr>
      </p:pic>
      <p:pic>
        <p:nvPicPr>
          <p:cNvPr id="19" name="图片 18">
            <a:extLst>
              <a:ext uri="{FF2B5EF4-FFF2-40B4-BE49-F238E27FC236}">
                <a16:creationId xmlns:a16="http://schemas.microsoft.com/office/drawing/2014/main" id="{63DBC7ED-8109-4625-A461-1B884514FEF7}"/>
              </a:ext>
            </a:extLst>
          </p:cNvPr>
          <p:cNvPicPr>
            <a:picLocks noChangeAspect="1"/>
          </p:cNvPicPr>
          <p:nvPr/>
        </p:nvPicPr>
        <p:blipFill>
          <a:blip r:embed="rId5"/>
          <a:stretch>
            <a:fillRect/>
          </a:stretch>
        </p:blipFill>
        <p:spPr>
          <a:xfrm>
            <a:off x="5286375" y="2213947"/>
            <a:ext cx="200025" cy="219075"/>
          </a:xfrm>
          <a:prstGeom prst="rect">
            <a:avLst/>
          </a:prstGeom>
        </p:spPr>
      </p:pic>
    </p:spTree>
    <p:extLst>
      <p:ext uri="{BB962C8B-B14F-4D97-AF65-F5344CB8AC3E}">
        <p14:creationId xmlns:p14="http://schemas.microsoft.com/office/powerpoint/2010/main" val="39376860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570"/>
        <p:cNvGrpSpPr/>
        <p:nvPr/>
      </p:nvGrpSpPr>
      <p:grpSpPr>
        <a:xfrm>
          <a:off x="0" y="0"/>
          <a:ext cx="0" cy="0"/>
          <a:chOff x="0" y="0"/>
          <a:chExt cx="0" cy="0"/>
        </a:xfrm>
      </p:grpSpPr>
      <p:sp>
        <p:nvSpPr>
          <p:cNvPr id="9571" name="Google Shape;9571;p134"/>
          <p:cNvSpPr txBox="1"/>
          <p:nvPr/>
        </p:nvSpPr>
        <p:spPr>
          <a:xfrm>
            <a:off x="1972000" y="72665"/>
            <a:ext cx="8248000" cy="677068"/>
          </a:xfrm>
          <a:prstGeom prst="rect">
            <a:avLst/>
          </a:prstGeom>
          <a:noFill/>
          <a:ln>
            <a:noFill/>
          </a:ln>
        </p:spPr>
        <p:txBody>
          <a:bodyPr spcFirstLastPara="1" wrap="square" lIns="121900" tIns="121900" rIns="121900" bIns="121900" anchor="t" anchorCtr="0">
            <a:spAutoFit/>
            <a:scene3d>
              <a:camera prst="orthographicFront"/>
              <a:lightRig rig="soft" dir="t">
                <a:rot lat="0" lon="0" rev="15600000"/>
              </a:lightRig>
            </a:scene3d>
            <a:sp3d extrusionH="57150" prstMaterial="softEdge">
              <a:bevelT w="25400" h="38100"/>
            </a:sp3d>
          </a:bodyPr>
          <a:lstStyle/>
          <a:p>
            <a:pPr marL="0" lvl="0" indent="0" algn="ctr" rtl="0">
              <a:spcBef>
                <a:spcPts val="0"/>
              </a:spcBef>
              <a:spcAft>
                <a:spcPts val="0"/>
              </a:spcAft>
              <a:buNone/>
            </a:pPr>
            <a:r>
              <a:rPr lang="en-US" altLang="zh-CN" sz="2800" b="1" dirty="0">
                <a:solidFill>
                  <a:schemeClr val="accent4"/>
                </a:solidFill>
                <a:effectLst/>
              </a:rPr>
              <a:t>1.1 </a:t>
            </a:r>
            <a:r>
              <a:rPr lang="zh-CN" altLang="en-US" sz="2800" b="1" dirty="0">
                <a:solidFill>
                  <a:schemeClr val="accent4"/>
                </a:solidFill>
              </a:rPr>
              <a:t>无监督的方法</a:t>
            </a:r>
            <a:endParaRPr lang="zh-CN" altLang="en-US" sz="2800" b="1" dirty="0">
              <a:solidFill>
                <a:schemeClr val="accent4"/>
              </a:solidFill>
              <a:effectLst/>
            </a:endParaRPr>
          </a:p>
        </p:txBody>
      </p:sp>
      <p:sp>
        <p:nvSpPr>
          <p:cNvPr id="9" name="灯片编号占位符 8">
            <a:extLst>
              <a:ext uri="{FF2B5EF4-FFF2-40B4-BE49-F238E27FC236}">
                <a16:creationId xmlns:a16="http://schemas.microsoft.com/office/drawing/2014/main" id="{7437EB09-4BAD-4863-8C7C-69DD14C867CB}"/>
              </a:ext>
            </a:extLst>
          </p:cNvPr>
          <p:cNvSpPr>
            <a:spLocks noGrp="1"/>
          </p:cNvSpPr>
          <p:nvPr>
            <p:ph type="sldNum" sz="quarter" idx="12"/>
          </p:nvPr>
        </p:nvSpPr>
        <p:spPr/>
        <p:txBody>
          <a:bodyPr/>
          <a:lstStyle/>
          <a:p>
            <a:fld id="{49AE70B2-8BF9-45C0-BB95-33D1B9D3A854}" type="slidenum">
              <a:rPr lang="zh-CN" altLang="en-US" smtClean="0"/>
              <a:t>6</a:t>
            </a:fld>
            <a:endParaRPr lang="zh-CN" altLang="en-US"/>
          </a:p>
        </p:txBody>
      </p:sp>
      <p:sp>
        <p:nvSpPr>
          <p:cNvPr id="3" name="文本框 2">
            <a:extLst>
              <a:ext uri="{FF2B5EF4-FFF2-40B4-BE49-F238E27FC236}">
                <a16:creationId xmlns:a16="http://schemas.microsoft.com/office/drawing/2014/main" id="{57C65C06-2768-499E-8DAB-C7508C39972D}"/>
              </a:ext>
            </a:extLst>
          </p:cNvPr>
          <p:cNvSpPr txBox="1"/>
          <p:nvPr/>
        </p:nvSpPr>
        <p:spPr>
          <a:xfrm>
            <a:off x="985520" y="965200"/>
            <a:ext cx="8930640" cy="3416320"/>
          </a:xfrm>
          <a:prstGeom prst="rect">
            <a:avLst/>
          </a:prstGeom>
          <a:noFill/>
        </p:spPr>
        <p:txBody>
          <a:bodyPr wrap="square" rtlCol="0">
            <a:spAutoFit/>
          </a:bodyPr>
          <a:lstStyle/>
          <a:p>
            <a:pPr marL="285750" indent="-285750">
              <a:buFont typeface="Arial" panose="020B0604020202020204" pitchFamily="34" charset="0"/>
              <a:buChar char="•"/>
            </a:pPr>
            <a:r>
              <a:rPr lang="zh-CN" altLang="en-US" dirty="0"/>
              <a:t>选择内部和边界的随机点</a:t>
            </a:r>
            <a:endParaRPr lang="en-US" altLang="zh-CN" dirty="0"/>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r>
              <a:rPr lang="zh-CN" altLang="en-US" dirty="0"/>
              <a:t>那么求解</a:t>
            </a:r>
            <a:r>
              <a:rPr lang="en-US" altLang="zh-CN" dirty="0"/>
              <a:t>PDE</a:t>
            </a:r>
            <a:r>
              <a:rPr lang="zh-CN" altLang="en-US" dirty="0"/>
              <a:t>就是通过缩小包含所有约束的损失函数进行的：</a:t>
            </a:r>
            <a:endParaRPr lang="en-US" altLang="zh-CN" dirty="0"/>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r>
              <a:rPr lang="zh-CN" altLang="en-US" dirty="0"/>
              <a:t>理想情况下，经过训练的神经网络             是等同于</a:t>
            </a:r>
            <a:r>
              <a:rPr lang="en-US" altLang="zh-CN" dirty="0"/>
              <a:t>PDE</a:t>
            </a:r>
            <a:r>
              <a:rPr lang="zh-CN" altLang="en-US" dirty="0"/>
              <a:t>的解        的。</a:t>
            </a:r>
            <a:endParaRPr lang="en-US" altLang="zh-CN" dirty="0"/>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r>
              <a:rPr lang="zh-CN" altLang="en-US" dirty="0"/>
              <a:t>注：这里不需要实际的解，这就是一个求解器，不需要数据。</a:t>
            </a:r>
            <a:endParaRPr lang="en-US" altLang="zh-CN" dirty="0"/>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endParaRPr lang="zh-CN" altLang="en-US" dirty="0"/>
          </a:p>
        </p:txBody>
      </p:sp>
      <p:pic>
        <p:nvPicPr>
          <p:cNvPr id="5" name="图片 4">
            <a:extLst>
              <a:ext uri="{FF2B5EF4-FFF2-40B4-BE49-F238E27FC236}">
                <a16:creationId xmlns:a16="http://schemas.microsoft.com/office/drawing/2014/main" id="{9427026F-E766-469A-A37A-3B9D99D9CA7C}"/>
              </a:ext>
            </a:extLst>
          </p:cNvPr>
          <p:cNvPicPr>
            <a:picLocks noChangeAspect="1"/>
          </p:cNvPicPr>
          <p:nvPr/>
        </p:nvPicPr>
        <p:blipFill>
          <a:blip r:embed="rId3"/>
          <a:stretch>
            <a:fillRect/>
          </a:stretch>
        </p:blipFill>
        <p:spPr>
          <a:xfrm>
            <a:off x="3890645" y="977146"/>
            <a:ext cx="590550" cy="361950"/>
          </a:xfrm>
          <a:prstGeom prst="rect">
            <a:avLst/>
          </a:prstGeom>
        </p:spPr>
      </p:pic>
      <p:pic>
        <p:nvPicPr>
          <p:cNvPr id="7" name="图片 6">
            <a:extLst>
              <a:ext uri="{FF2B5EF4-FFF2-40B4-BE49-F238E27FC236}">
                <a16:creationId xmlns:a16="http://schemas.microsoft.com/office/drawing/2014/main" id="{30747BBC-F9D7-48CE-880B-81196F9E7130}"/>
              </a:ext>
            </a:extLst>
          </p:cNvPr>
          <p:cNvPicPr>
            <a:picLocks noChangeAspect="1"/>
          </p:cNvPicPr>
          <p:nvPr/>
        </p:nvPicPr>
        <p:blipFill>
          <a:blip r:embed="rId4"/>
          <a:stretch>
            <a:fillRect/>
          </a:stretch>
        </p:blipFill>
        <p:spPr>
          <a:xfrm>
            <a:off x="3070225" y="1936534"/>
            <a:ext cx="4324350" cy="685800"/>
          </a:xfrm>
          <a:prstGeom prst="rect">
            <a:avLst/>
          </a:prstGeom>
        </p:spPr>
      </p:pic>
      <p:pic>
        <p:nvPicPr>
          <p:cNvPr id="10" name="图片 9">
            <a:extLst>
              <a:ext uri="{FF2B5EF4-FFF2-40B4-BE49-F238E27FC236}">
                <a16:creationId xmlns:a16="http://schemas.microsoft.com/office/drawing/2014/main" id="{A6F5CF76-E916-416B-AB20-5F61FBAD3BF4}"/>
              </a:ext>
            </a:extLst>
          </p:cNvPr>
          <p:cNvPicPr>
            <a:picLocks noChangeAspect="1"/>
          </p:cNvPicPr>
          <p:nvPr/>
        </p:nvPicPr>
        <p:blipFill>
          <a:blip r:embed="rId5"/>
          <a:stretch>
            <a:fillRect/>
          </a:stretch>
        </p:blipFill>
        <p:spPr>
          <a:xfrm>
            <a:off x="4889500" y="2932320"/>
            <a:ext cx="685800" cy="304800"/>
          </a:xfrm>
          <a:prstGeom prst="rect">
            <a:avLst/>
          </a:prstGeom>
        </p:spPr>
      </p:pic>
      <p:pic>
        <p:nvPicPr>
          <p:cNvPr id="12" name="图片 11">
            <a:extLst>
              <a:ext uri="{FF2B5EF4-FFF2-40B4-BE49-F238E27FC236}">
                <a16:creationId xmlns:a16="http://schemas.microsoft.com/office/drawing/2014/main" id="{2D7E96EB-1BDB-42B6-AD75-5C331B862634}"/>
              </a:ext>
            </a:extLst>
          </p:cNvPr>
          <p:cNvPicPr>
            <a:picLocks noChangeAspect="1"/>
          </p:cNvPicPr>
          <p:nvPr/>
        </p:nvPicPr>
        <p:blipFill>
          <a:blip r:embed="rId6"/>
          <a:stretch>
            <a:fillRect/>
          </a:stretch>
        </p:blipFill>
        <p:spPr>
          <a:xfrm>
            <a:off x="7507605" y="2932320"/>
            <a:ext cx="476250" cy="304800"/>
          </a:xfrm>
          <a:prstGeom prst="rect">
            <a:avLst/>
          </a:prstGeom>
        </p:spPr>
      </p:pic>
    </p:spTree>
    <p:extLst>
      <p:ext uri="{BB962C8B-B14F-4D97-AF65-F5344CB8AC3E}">
        <p14:creationId xmlns:p14="http://schemas.microsoft.com/office/powerpoint/2010/main" val="14640279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570"/>
        <p:cNvGrpSpPr/>
        <p:nvPr/>
      </p:nvGrpSpPr>
      <p:grpSpPr>
        <a:xfrm>
          <a:off x="0" y="0"/>
          <a:ext cx="0" cy="0"/>
          <a:chOff x="0" y="0"/>
          <a:chExt cx="0" cy="0"/>
        </a:xfrm>
      </p:grpSpPr>
      <p:sp>
        <p:nvSpPr>
          <p:cNvPr id="9571" name="Google Shape;9571;p134"/>
          <p:cNvSpPr txBox="1"/>
          <p:nvPr/>
        </p:nvSpPr>
        <p:spPr>
          <a:xfrm>
            <a:off x="1972000" y="72665"/>
            <a:ext cx="8248000" cy="677068"/>
          </a:xfrm>
          <a:prstGeom prst="rect">
            <a:avLst/>
          </a:prstGeom>
          <a:noFill/>
          <a:ln>
            <a:noFill/>
          </a:ln>
        </p:spPr>
        <p:txBody>
          <a:bodyPr spcFirstLastPara="1" wrap="square" lIns="121900" tIns="121900" rIns="121900" bIns="121900" anchor="t" anchorCtr="0">
            <a:spAutoFit/>
            <a:scene3d>
              <a:camera prst="orthographicFront"/>
              <a:lightRig rig="soft" dir="t">
                <a:rot lat="0" lon="0" rev="15600000"/>
              </a:lightRig>
            </a:scene3d>
            <a:sp3d extrusionH="57150" prstMaterial="softEdge">
              <a:bevelT w="25400" h="38100"/>
            </a:sp3d>
          </a:bodyPr>
          <a:lstStyle/>
          <a:p>
            <a:pPr marL="0" lvl="0" indent="0" algn="ctr" rtl="0">
              <a:spcBef>
                <a:spcPts val="0"/>
              </a:spcBef>
              <a:spcAft>
                <a:spcPts val="0"/>
              </a:spcAft>
              <a:buNone/>
            </a:pPr>
            <a:r>
              <a:rPr lang="en-US" altLang="zh-CN" sz="2800" b="1" dirty="0">
                <a:solidFill>
                  <a:schemeClr val="accent4"/>
                </a:solidFill>
                <a:effectLst/>
              </a:rPr>
              <a:t>1.2 Why should this work</a:t>
            </a:r>
            <a:r>
              <a:rPr lang="zh-CN" altLang="en-US" sz="2800" b="1" dirty="0">
                <a:solidFill>
                  <a:schemeClr val="accent4"/>
                </a:solidFill>
                <a:effectLst/>
              </a:rPr>
              <a:t>？</a:t>
            </a:r>
          </a:p>
        </p:txBody>
      </p:sp>
      <p:sp>
        <p:nvSpPr>
          <p:cNvPr id="9" name="灯片编号占位符 8">
            <a:extLst>
              <a:ext uri="{FF2B5EF4-FFF2-40B4-BE49-F238E27FC236}">
                <a16:creationId xmlns:a16="http://schemas.microsoft.com/office/drawing/2014/main" id="{7437EB09-4BAD-4863-8C7C-69DD14C867CB}"/>
              </a:ext>
            </a:extLst>
          </p:cNvPr>
          <p:cNvSpPr>
            <a:spLocks noGrp="1"/>
          </p:cNvSpPr>
          <p:nvPr>
            <p:ph type="sldNum" sz="quarter" idx="12"/>
          </p:nvPr>
        </p:nvSpPr>
        <p:spPr/>
        <p:txBody>
          <a:bodyPr/>
          <a:lstStyle/>
          <a:p>
            <a:fld id="{49AE70B2-8BF9-45C0-BB95-33D1B9D3A854}" type="slidenum">
              <a:rPr lang="zh-CN" altLang="en-US" smtClean="0"/>
              <a:t>7</a:t>
            </a:fld>
            <a:endParaRPr lang="zh-CN" altLang="en-US"/>
          </a:p>
        </p:txBody>
      </p:sp>
      <p:sp>
        <p:nvSpPr>
          <p:cNvPr id="3" name="文本框 2">
            <a:extLst>
              <a:ext uri="{FF2B5EF4-FFF2-40B4-BE49-F238E27FC236}">
                <a16:creationId xmlns:a16="http://schemas.microsoft.com/office/drawing/2014/main" id="{57C65C06-2768-499E-8DAB-C7508C39972D}"/>
              </a:ext>
            </a:extLst>
          </p:cNvPr>
          <p:cNvSpPr txBox="1"/>
          <p:nvPr/>
        </p:nvSpPr>
        <p:spPr>
          <a:xfrm>
            <a:off x="985520" y="965200"/>
            <a:ext cx="8930640" cy="4750018"/>
          </a:xfrm>
          <a:prstGeom prst="rect">
            <a:avLst/>
          </a:prstGeom>
          <a:noFill/>
        </p:spPr>
        <p:txBody>
          <a:bodyPr wrap="square" rtlCol="0">
            <a:spAutoFit/>
          </a:bodyPr>
          <a:lstStyle/>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r>
              <a:rPr lang="zh-CN" altLang="en-US" dirty="0"/>
              <a:t>值得注意的是这里用的损失是</a:t>
            </a:r>
            <a:r>
              <a:rPr lang="en-US" altLang="zh-CN" dirty="0"/>
              <a:t>Monte-Carlo</a:t>
            </a:r>
            <a:r>
              <a:rPr lang="zh-CN" altLang="en-US" dirty="0"/>
              <a:t>近似值：</a:t>
            </a:r>
            <a:endParaRPr lang="en-US" altLang="zh-CN" dirty="0"/>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endParaRPr lang="en-US" altLang="zh-CN" dirty="0"/>
          </a:p>
          <a:p>
            <a:endParaRPr lang="en-US" altLang="zh-CN" dirty="0"/>
          </a:p>
          <a:p>
            <a:pPr marL="285750" indent="-285750">
              <a:lnSpc>
                <a:spcPct val="150000"/>
              </a:lnSpc>
              <a:buFont typeface="Arial" panose="020B0604020202020204" pitchFamily="34" charset="0"/>
              <a:buChar char="•"/>
            </a:pPr>
            <a:r>
              <a:rPr lang="zh-CN" altLang="en-US" dirty="0"/>
              <a:t>当我们得到一个结果，它的损失函数很小的时候，我们认为我们得到的是方程的近似解，因为损失函数很小表明它很接近真实的方程的解。</a:t>
            </a:r>
            <a:endParaRPr lang="en-US" altLang="zh-CN" dirty="0"/>
          </a:p>
          <a:p>
            <a:pPr marL="285750" indent="-285750">
              <a:lnSpc>
                <a:spcPct val="150000"/>
              </a:lnSpc>
              <a:buFont typeface="Arial" panose="020B0604020202020204" pitchFamily="34" charset="0"/>
              <a:buChar char="•"/>
            </a:pPr>
            <a:endParaRPr lang="en-US" altLang="zh-CN" dirty="0"/>
          </a:p>
          <a:p>
            <a:pPr marL="285750" indent="-285750">
              <a:lnSpc>
                <a:spcPct val="150000"/>
              </a:lnSpc>
              <a:buFont typeface="Arial" panose="020B0604020202020204" pitchFamily="34" charset="0"/>
              <a:buChar char="•"/>
            </a:pPr>
            <a:endParaRPr lang="en-US" altLang="zh-CN" dirty="0"/>
          </a:p>
          <a:p>
            <a:pPr marL="285750" indent="-285750">
              <a:lnSpc>
                <a:spcPct val="150000"/>
              </a:lnSpc>
              <a:buFont typeface="Arial" panose="020B0604020202020204" pitchFamily="34" charset="0"/>
              <a:buChar char="•"/>
            </a:pPr>
            <a:endParaRPr lang="en-US" altLang="zh-CN" dirty="0"/>
          </a:p>
          <a:p>
            <a:pPr marL="285750" indent="-285750">
              <a:lnSpc>
                <a:spcPct val="150000"/>
              </a:lnSpc>
              <a:buFont typeface="Arial" panose="020B0604020202020204" pitchFamily="34" charset="0"/>
              <a:buChar char="•"/>
            </a:pPr>
            <a:r>
              <a:rPr lang="zh-CN" altLang="en-US" dirty="0"/>
              <a:t>神经网络具有</a:t>
            </a:r>
            <a:r>
              <a:rPr lang="en-US" altLang="zh-CN" dirty="0"/>
              <a:t>universal approximators</a:t>
            </a:r>
            <a:r>
              <a:rPr lang="zh-CN" altLang="en-US" dirty="0"/>
              <a:t>的特点，但是实际应用中对于某些函数不是很准确。过去的理论表明这不是一个问题：低损失函数基本表明这个</a:t>
            </a:r>
            <a:r>
              <a:rPr lang="en-US" altLang="zh-CN" dirty="0"/>
              <a:t>PDE</a:t>
            </a:r>
            <a:r>
              <a:rPr lang="zh-CN" altLang="en-US" dirty="0"/>
              <a:t>的近似解具有很大概率是精确的。</a:t>
            </a:r>
          </a:p>
        </p:txBody>
      </p:sp>
      <p:pic>
        <p:nvPicPr>
          <p:cNvPr id="4" name="图片 3">
            <a:extLst>
              <a:ext uri="{FF2B5EF4-FFF2-40B4-BE49-F238E27FC236}">
                <a16:creationId xmlns:a16="http://schemas.microsoft.com/office/drawing/2014/main" id="{6DD83644-AB99-4BFB-9588-331CA2590822}"/>
              </a:ext>
            </a:extLst>
          </p:cNvPr>
          <p:cNvPicPr>
            <a:picLocks noChangeAspect="1"/>
          </p:cNvPicPr>
          <p:nvPr/>
        </p:nvPicPr>
        <p:blipFill>
          <a:blip r:embed="rId3"/>
          <a:stretch>
            <a:fillRect/>
          </a:stretch>
        </p:blipFill>
        <p:spPr>
          <a:xfrm>
            <a:off x="3428682" y="1826998"/>
            <a:ext cx="3343275" cy="571500"/>
          </a:xfrm>
          <a:prstGeom prst="rect">
            <a:avLst/>
          </a:prstGeom>
        </p:spPr>
      </p:pic>
      <p:sp>
        <p:nvSpPr>
          <p:cNvPr id="11" name="文本框 10">
            <a:extLst>
              <a:ext uri="{FF2B5EF4-FFF2-40B4-BE49-F238E27FC236}">
                <a16:creationId xmlns:a16="http://schemas.microsoft.com/office/drawing/2014/main" id="{1A3C23CF-ED08-487A-8A36-034D4CD5B6B9}"/>
              </a:ext>
            </a:extLst>
          </p:cNvPr>
          <p:cNvSpPr txBox="1"/>
          <p:nvPr/>
        </p:nvSpPr>
        <p:spPr>
          <a:xfrm>
            <a:off x="985520" y="3219728"/>
            <a:ext cx="9773920" cy="984885"/>
          </a:xfrm>
          <a:prstGeom prst="rect">
            <a:avLst/>
          </a:prstGeom>
          <a:noFill/>
        </p:spPr>
        <p:txBody>
          <a:bodyPr wrap="square" rtlCol="0">
            <a:spAutoFit/>
          </a:bodyPr>
          <a:lstStyle/>
          <a:p>
            <a:r>
              <a:rPr lang="en-US" altLang="zh-CN" sz="1600" b="1" dirty="0"/>
              <a:t>Theorem</a:t>
            </a:r>
            <a:r>
              <a:rPr lang="zh-CN" altLang="en-US" sz="1600" b="1" dirty="0"/>
              <a:t>（</a:t>
            </a:r>
            <a:r>
              <a:rPr lang="en-US" altLang="zh-CN" sz="1600" b="1" dirty="0"/>
              <a:t>MOB</a:t>
            </a:r>
            <a:r>
              <a:rPr lang="zh-CN" altLang="en-US" sz="1600" b="1" dirty="0"/>
              <a:t>，</a:t>
            </a:r>
            <a:r>
              <a:rPr lang="en-US" altLang="zh-CN" sz="1600" b="1" dirty="0"/>
              <a:t>2020</a:t>
            </a:r>
            <a:r>
              <a:rPr lang="zh-CN" altLang="en-US" sz="1600" b="1" dirty="0"/>
              <a:t>）</a:t>
            </a:r>
            <a:endParaRPr lang="en-US" altLang="zh-CN" sz="1600" b="1" dirty="0"/>
          </a:p>
          <a:p>
            <a:r>
              <a:rPr lang="zh-CN" altLang="en-US" sz="1400" i="1" dirty="0"/>
              <a:t>假设我们得到了一个</a:t>
            </a:r>
            <a:r>
              <a:rPr lang="en-US" altLang="zh-CN" sz="1400" i="1" dirty="0"/>
              <a:t>PDE</a:t>
            </a:r>
            <a:r>
              <a:rPr lang="zh-CN" altLang="en-US" sz="1400" i="1" dirty="0"/>
              <a:t>的结果，它的损失函数如上所示，那么对于任何          ，都存在一个            满足：                ，</a:t>
            </a:r>
            <a:endParaRPr lang="en-US" altLang="zh-CN" sz="1400" i="1" dirty="0"/>
          </a:p>
          <a:p>
            <a:endParaRPr lang="en-US" altLang="zh-CN" sz="1400" i="1" dirty="0"/>
          </a:p>
          <a:p>
            <a:r>
              <a:rPr lang="zh-CN" altLang="en-US" sz="1400" i="1" dirty="0"/>
              <a:t>同时</a:t>
            </a:r>
          </a:p>
        </p:txBody>
      </p:sp>
      <p:pic>
        <p:nvPicPr>
          <p:cNvPr id="8" name="图片 7">
            <a:extLst>
              <a:ext uri="{FF2B5EF4-FFF2-40B4-BE49-F238E27FC236}">
                <a16:creationId xmlns:a16="http://schemas.microsoft.com/office/drawing/2014/main" id="{AF13D524-F344-44F7-A574-26051426E122}"/>
              </a:ext>
            </a:extLst>
          </p:cNvPr>
          <p:cNvPicPr>
            <a:picLocks noChangeAspect="1"/>
          </p:cNvPicPr>
          <p:nvPr/>
        </p:nvPicPr>
        <p:blipFill>
          <a:blip r:embed="rId4"/>
          <a:stretch>
            <a:fillRect/>
          </a:stretch>
        </p:blipFill>
        <p:spPr>
          <a:xfrm>
            <a:off x="6771957" y="3476506"/>
            <a:ext cx="514350" cy="266700"/>
          </a:xfrm>
          <a:prstGeom prst="rect">
            <a:avLst/>
          </a:prstGeom>
        </p:spPr>
      </p:pic>
      <p:pic>
        <p:nvPicPr>
          <p:cNvPr id="14" name="图片 13">
            <a:extLst>
              <a:ext uri="{FF2B5EF4-FFF2-40B4-BE49-F238E27FC236}">
                <a16:creationId xmlns:a16="http://schemas.microsoft.com/office/drawing/2014/main" id="{E6525524-E2E2-4303-9F2D-0A58FB789AEF}"/>
              </a:ext>
            </a:extLst>
          </p:cNvPr>
          <p:cNvPicPr>
            <a:picLocks noChangeAspect="1"/>
          </p:cNvPicPr>
          <p:nvPr/>
        </p:nvPicPr>
        <p:blipFill>
          <a:blip r:embed="rId5"/>
          <a:stretch>
            <a:fillRect/>
          </a:stretch>
        </p:blipFill>
        <p:spPr>
          <a:xfrm>
            <a:off x="8368030" y="3472458"/>
            <a:ext cx="552450" cy="266700"/>
          </a:xfrm>
          <a:prstGeom prst="rect">
            <a:avLst/>
          </a:prstGeom>
        </p:spPr>
      </p:pic>
      <p:pic>
        <p:nvPicPr>
          <p:cNvPr id="16" name="图片 15">
            <a:extLst>
              <a:ext uri="{FF2B5EF4-FFF2-40B4-BE49-F238E27FC236}">
                <a16:creationId xmlns:a16="http://schemas.microsoft.com/office/drawing/2014/main" id="{2B5DBA83-EF7D-4E36-937A-B35211001D73}"/>
              </a:ext>
            </a:extLst>
          </p:cNvPr>
          <p:cNvPicPr>
            <a:picLocks noChangeAspect="1"/>
          </p:cNvPicPr>
          <p:nvPr/>
        </p:nvPicPr>
        <p:blipFill>
          <a:blip r:embed="rId6"/>
          <a:stretch>
            <a:fillRect/>
          </a:stretch>
        </p:blipFill>
        <p:spPr>
          <a:xfrm>
            <a:off x="9362750" y="3424833"/>
            <a:ext cx="857250" cy="361950"/>
          </a:xfrm>
          <a:prstGeom prst="rect">
            <a:avLst/>
          </a:prstGeom>
        </p:spPr>
      </p:pic>
      <p:pic>
        <p:nvPicPr>
          <p:cNvPr id="18" name="图片 17">
            <a:extLst>
              <a:ext uri="{FF2B5EF4-FFF2-40B4-BE49-F238E27FC236}">
                <a16:creationId xmlns:a16="http://schemas.microsoft.com/office/drawing/2014/main" id="{014F0065-0228-4992-B21F-1FE47919A309}"/>
              </a:ext>
            </a:extLst>
          </p:cNvPr>
          <p:cNvPicPr>
            <a:picLocks noChangeAspect="1"/>
          </p:cNvPicPr>
          <p:nvPr/>
        </p:nvPicPr>
        <p:blipFill>
          <a:blip r:embed="rId7"/>
          <a:stretch>
            <a:fillRect/>
          </a:stretch>
        </p:blipFill>
        <p:spPr>
          <a:xfrm>
            <a:off x="1490987" y="3833773"/>
            <a:ext cx="962025" cy="381000"/>
          </a:xfrm>
          <a:prstGeom prst="rect">
            <a:avLst/>
          </a:prstGeom>
        </p:spPr>
      </p:pic>
    </p:spTree>
    <p:extLst>
      <p:ext uri="{BB962C8B-B14F-4D97-AF65-F5344CB8AC3E}">
        <p14:creationId xmlns:p14="http://schemas.microsoft.com/office/powerpoint/2010/main" val="1929944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570"/>
        <p:cNvGrpSpPr/>
        <p:nvPr/>
      </p:nvGrpSpPr>
      <p:grpSpPr>
        <a:xfrm>
          <a:off x="0" y="0"/>
          <a:ext cx="0" cy="0"/>
          <a:chOff x="0" y="0"/>
          <a:chExt cx="0" cy="0"/>
        </a:xfrm>
      </p:grpSpPr>
      <p:sp>
        <p:nvSpPr>
          <p:cNvPr id="9571" name="Google Shape;9571;p134"/>
          <p:cNvSpPr txBox="1"/>
          <p:nvPr/>
        </p:nvSpPr>
        <p:spPr>
          <a:xfrm>
            <a:off x="1972000" y="72665"/>
            <a:ext cx="8248000" cy="677068"/>
          </a:xfrm>
          <a:prstGeom prst="rect">
            <a:avLst/>
          </a:prstGeom>
          <a:noFill/>
          <a:ln>
            <a:noFill/>
          </a:ln>
        </p:spPr>
        <p:txBody>
          <a:bodyPr spcFirstLastPara="1" wrap="square" lIns="121900" tIns="121900" rIns="121900" bIns="121900" anchor="t" anchorCtr="0">
            <a:spAutoFit/>
            <a:scene3d>
              <a:camera prst="orthographicFront"/>
              <a:lightRig rig="soft" dir="t">
                <a:rot lat="0" lon="0" rev="15600000"/>
              </a:lightRig>
            </a:scene3d>
            <a:sp3d extrusionH="57150" prstMaterial="softEdge">
              <a:bevelT w="25400" h="38100"/>
            </a:sp3d>
          </a:bodyPr>
          <a:lstStyle/>
          <a:p>
            <a:pPr marL="0" lvl="0" indent="0" algn="ctr" rtl="0">
              <a:spcBef>
                <a:spcPts val="0"/>
              </a:spcBef>
              <a:spcAft>
                <a:spcPts val="0"/>
              </a:spcAft>
              <a:buNone/>
            </a:pPr>
            <a:r>
              <a:rPr lang="en-US" altLang="zh-CN" sz="2800" b="1" dirty="0">
                <a:solidFill>
                  <a:schemeClr val="accent4"/>
                </a:solidFill>
                <a:effectLst/>
              </a:rPr>
              <a:t>1.3 </a:t>
            </a:r>
            <a:r>
              <a:rPr lang="zh-CN" altLang="en-US" sz="2800" b="1" dirty="0">
                <a:solidFill>
                  <a:schemeClr val="accent4"/>
                </a:solidFill>
                <a:effectLst/>
              </a:rPr>
              <a:t>神经网络是</a:t>
            </a:r>
            <a:r>
              <a:rPr lang="zh-CN" altLang="en-US" sz="2800" b="1" dirty="0">
                <a:solidFill>
                  <a:srgbClr val="FF0000"/>
                </a:solidFill>
                <a:effectLst/>
              </a:rPr>
              <a:t>函数近似</a:t>
            </a:r>
            <a:r>
              <a:rPr lang="zh-CN" altLang="en-US" sz="2800" b="1" dirty="0">
                <a:solidFill>
                  <a:schemeClr val="accent4"/>
                </a:solidFill>
                <a:effectLst/>
              </a:rPr>
              <a:t>，不是学习规律</a:t>
            </a:r>
          </a:p>
        </p:txBody>
      </p:sp>
      <p:sp>
        <p:nvSpPr>
          <p:cNvPr id="2" name="Google Shape;9572;p134"/>
          <p:cNvSpPr txBox="1"/>
          <p:nvPr/>
        </p:nvSpPr>
        <p:spPr>
          <a:xfrm>
            <a:off x="1192965" y="4679870"/>
            <a:ext cx="9804800" cy="1689100"/>
          </a:xfrm>
          <a:prstGeom prst="rect">
            <a:avLst/>
          </a:prstGeom>
          <a:noFill/>
          <a:ln>
            <a:noFill/>
          </a:ln>
        </p:spPr>
        <p:txBody>
          <a:bodyPr spcFirstLastPara="1" wrap="square" lIns="121900" tIns="121900" rIns="121900" bIns="121900" anchor="t" anchorCtr="0">
            <a:spAutoFit/>
          </a:bodyPr>
          <a:lstStyle/>
          <a:p>
            <a:pPr lvl="0" indent="0" algn="l" rtl="0" fontAlgn="auto">
              <a:spcBef>
                <a:spcPts val="0"/>
              </a:spcBef>
              <a:spcAft>
                <a:spcPts val="0"/>
              </a:spcAft>
              <a:buNone/>
            </a:pPr>
            <a:endParaRPr lang="zh-CN" altLang="en-US" sz="2400" dirty="0"/>
          </a:p>
          <a:p>
            <a:pPr marL="285750" indent="-285750">
              <a:buFont typeface="Arial" panose="02080604020202020204" pitchFamily="34" charset="0"/>
              <a:buChar char="•"/>
            </a:pPr>
            <a:r>
              <a:rPr lang="zh-CN" sz="2000" dirty="0">
                <a:solidFill>
                  <a:schemeClr val="accent1"/>
                </a:solidFill>
                <a:effectLst/>
                <a:sym typeface="+mn-ea"/>
              </a:rPr>
              <a:t>物理信息神经网络：一个求解非线性偏微分方程和其逆问题的神经网络框架</a:t>
            </a:r>
            <a:endParaRPr lang="zh-CN" altLang="en-US" sz="2000" dirty="0">
              <a:solidFill>
                <a:schemeClr val="accent1"/>
              </a:solidFill>
              <a:effectLst/>
            </a:endParaRPr>
          </a:p>
          <a:p>
            <a:pPr marL="285750" indent="-285750">
              <a:buFont typeface="Wingdings" panose="05000000000000000000" charset="0"/>
              <a:buChar char=""/>
            </a:pPr>
            <a:r>
              <a:rPr lang="en-US" altLang="zh-CN" dirty="0">
                <a:effectLst/>
                <a:latin typeface="Times New Roman" panose="02020603050405020304" charset="0"/>
                <a:cs typeface="Times New Roman" panose="02020603050405020304" charset="0"/>
                <a:sym typeface="+mn-ea"/>
              </a:rPr>
              <a:t>[1]</a:t>
            </a:r>
            <a:r>
              <a:rPr lang="en-US" altLang="zh-CN" i="1" dirty="0">
                <a:effectLst/>
                <a:latin typeface="Times New Roman" panose="02020603050405020304" charset="0"/>
                <a:cs typeface="Times New Roman" panose="02020603050405020304" charset="0"/>
                <a:sym typeface="+mn-ea"/>
              </a:rPr>
              <a:t> </a:t>
            </a:r>
            <a:r>
              <a:rPr lang="en-US" altLang="zh-CN" sz="1600" b="1" i="1" dirty="0">
                <a:effectLst/>
                <a:latin typeface="Times New Roman" panose="02020603050405020304" charset="0"/>
                <a:cs typeface="Times New Roman" panose="02020603050405020304" charset="0"/>
                <a:sym typeface="+mn-ea"/>
              </a:rPr>
              <a:t>Physics-informed neural networks</a:t>
            </a:r>
            <a:r>
              <a:rPr lang="en-US" altLang="zh-CN" sz="1600" i="1" dirty="0">
                <a:effectLst/>
                <a:latin typeface="Times New Roman" panose="02020603050405020304" charset="0"/>
                <a:cs typeface="Times New Roman" panose="02020603050405020304" charset="0"/>
                <a:sym typeface="+mn-ea"/>
              </a:rPr>
              <a:t>: A deep learning framework for solving forward and inverse problems involving nonlinear partial differential equations</a:t>
            </a:r>
            <a:r>
              <a:rPr lang="en-US" altLang="en-US" sz="1600" i="1" dirty="0">
                <a:effectLst/>
                <a:latin typeface="Times New Roman" panose="02020603050405020304" charset="0"/>
                <a:cs typeface="Times New Roman" panose="02020603050405020304" charset="0"/>
                <a:sym typeface="+mn-ea"/>
              </a:rPr>
              <a:t>.</a:t>
            </a:r>
            <a:r>
              <a:rPr lang="en-US" altLang="zh-CN" sz="1600" i="1" dirty="0">
                <a:effectLst/>
                <a:latin typeface="Times New Roman" panose="02020603050405020304" charset="0"/>
                <a:cs typeface="Times New Roman" panose="02020603050405020304" charset="0"/>
                <a:sym typeface="+mn-ea"/>
              </a:rPr>
              <a:t> M </a:t>
            </a:r>
            <a:r>
              <a:rPr lang="en-US" altLang="zh-CN" sz="1600" i="1" dirty="0" err="1">
                <a:effectLst/>
                <a:latin typeface="Times New Roman" panose="02020603050405020304" charset="0"/>
                <a:cs typeface="Times New Roman" panose="02020603050405020304" charset="0"/>
                <a:sym typeface="+mn-ea"/>
              </a:rPr>
              <a:t>Raissi</a:t>
            </a:r>
            <a:r>
              <a:rPr lang="en-US" altLang="zh-CN" sz="1600" i="1" dirty="0">
                <a:effectLst/>
                <a:latin typeface="Times New Roman" panose="02020603050405020304" charset="0"/>
                <a:cs typeface="Times New Roman" panose="02020603050405020304" charset="0"/>
                <a:sym typeface="+mn-ea"/>
              </a:rPr>
              <a:t>, P </a:t>
            </a:r>
            <a:r>
              <a:rPr lang="en-US" altLang="zh-CN" sz="1600" i="1" dirty="0" err="1">
                <a:effectLst/>
                <a:latin typeface="Times New Roman" panose="02020603050405020304" charset="0"/>
                <a:cs typeface="Times New Roman" panose="02020603050405020304" charset="0"/>
                <a:sym typeface="+mn-ea"/>
              </a:rPr>
              <a:t>Perdikaris</a:t>
            </a:r>
            <a:r>
              <a:rPr lang="en-US" altLang="zh-CN" sz="1600" i="1" dirty="0">
                <a:effectLst/>
                <a:latin typeface="Times New Roman" panose="02020603050405020304" charset="0"/>
                <a:cs typeface="Times New Roman" panose="02020603050405020304" charset="0"/>
                <a:sym typeface="+mn-ea"/>
              </a:rPr>
              <a:t>, GE </a:t>
            </a:r>
            <a:r>
              <a:rPr lang="en-US" altLang="zh-CN" sz="1600" i="1" dirty="0" err="1">
                <a:effectLst/>
                <a:latin typeface="Times New Roman" panose="02020603050405020304" charset="0"/>
                <a:cs typeface="Times New Roman" panose="02020603050405020304" charset="0"/>
                <a:sym typeface="+mn-ea"/>
              </a:rPr>
              <a:t>Karniadakis</a:t>
            </a:r>
            <a:r>
              <a:rPr lang="en-US" altLang="en-US" sz="1600" i="1" dirty="0">
                <a:effectLst/>
                <a:latin typeface="Times New Roman" panose="02020603050405020304" charset="0"/>
                <a:cs typeface="Times New Roman" panose="02020603050405020304" charset="0"/>
                <a:sym typeface="+mn-ea"/>
              </a:rPr>
              <a:t> </a:t>
            </a:r>
            <a:r>
              <a:rPr lang="en-US" altLang="zh-CN" sz="1600" i="1" dirty="0">
                <a:effectLst/>
                <a:latin typeface="Times New Roman" panose="02020603050405020304" charset="0"/>
                <a:cs typeface="Times New Roman" panose="02020603050405020304" charset="0"/>
                <a:sym typeface="+mn-ea"/>
              </a:rPr>
              <a:t>Journal of Computational Physics 378, 686-707</a:t>
            </a:r>
          </a:p>
        </p:txBody>
      </p:sp>
      <p:pic>
        <p:nvPicPr>
          <p:cNvPr id="3" name="Picture 2" descr="nn"/>
          <p:cNvPicPr>
            <a:picLocks noChangeAspect="1"/>
          </p:cNvPicPr>
          <p:nvPr/>
        </p:nvPicPr>
        <p:blipFill>
          <a:blip r:embed="rId3"/>
          <a:stretch>
            <a:fillRect/>
          </a:stretch>
        </p:blipFill>
        <p:spPr>
          <a:xfrm>
            <a:off x="1559560" y="745490"/>
            <a:ext cx="5890260" cy="1982470"/>
          </a:xfrm>
          <a:prstGeom prst="rect">
            <a:avLst/>
          </a:prstGeom>
        </p:spPr>
      </p:pic>
      <p:pic>
        <p:nvPicPr>
          <p:cNvPr id="4" name="Picture 3" descr="pinn"/>
          <p:cNvPicPr>
            <a:picLocks noChangeAspect="1"/>
          </p:cNvPicPr>
          <p:nvPr/>
        </p:nvPicPr>
        <p:blipFill>
          <a:blip r:embed="rId4"/>
          <a:stretch>
            <a:fillRect/>
          </a:stretch>
        </p:blipFill>
        <p:spPr>
          <a:xfrm>
            <a:off x="1559560" y="2964180"/>
            <a:ext cx="5890260" cy="1986280"/>
          </a:xfrm>
          <a:prstGeom prst="rect">
            <a:avLst/>
          </a:prstGeom>
        </p:spPr>
      </p:pic>
      <p:sp>
        <p:nvSpPr>
          <p:cNvPr id="5" name="TextBox 57"/>
          <p:cNvSpPr txBox="1"/>
          <p:nvPr/>
        </p:nvSpPr>
        <p:spPr>
          <a:xfrm>
            <a:off x="7740015" y="1552575"/>
            <a:ext cx="1842135" cy="368300"/>
          </a:xfrm>
          <a:prstGeom prst="rect">
            <a:avLst/>
          </a:prstGeom>
        </p:spPr>
        <p:style>
          <a:lnRef idx="2">
            <a:schemeClr val="accent4"/>
          </a:lnRef>
          <a:fillRef idx="1">
            <a:schemeClr val="lt1"/>
          </a:fillRef>
          <a:effectRef idx="0">
            <a:schemeClr val="accent4"/>
          </a:effectRef>
          <a:fontRef idx="minor">
            <a:schemeClr val="dk1"/>
          </a:fontRef>
        </p:style>
        <p:txBody>
          <a:bodyPr wrap="square" rtlCol="0">
            <a:spAutoFit/>
          </a:bodyPr>
          <a:lstStyle/>
          <a:p>
            <a:r>
              <a:rPr lang="zh-CN" altLang="el-GR" dirty="0">
                <a:ln>
                  <a:noFill/>
                </a:ln>
              </a:rPr>
              <a:t>数据</a:t>
            </a:r>
            <a:r>
              <a:rPr lang="en-US" altLang="zh-CN" dirty="0">
                <a:ln>
                  <a:noFill/>
                </a:ln>
              </a:rPr>
              <a:t>+</a:t>
            </a:r>
            <a:r>
              <a:rPr lang="zh-CN" altLang="en-US" dirty="0">
                <a:ln>
                  <a:noFill/>
                </a:ln>
              </a:rPr>
              <a:t>神经网络</a:t>
            </a:r>
          </a:p>
        </p:txBody>
      </p:sp>
      <p:sp>
        <p:nvSpPr>
          <p:cNvPr id="6" name="TextBox 57"/>
          <p:cNvSpPr txBox="1"/>
          <p:nvPr/>
        </p:nvSpPr>
        <p:spPr>
          <a:xfrm>
            <a:off x="7740015" y="3773170"/>
            <a:ext cx="2925445" cy="368300"/>
          </a:xfrm>
          <a:prstGeom prst="rect">
            <a:avLst/>
          </a:prstGeom>
        </p:spPr>
        <p:style>
          <a:lnRef idx="2">
            <a:schemeClr val="accent4"/>
          </a:lnRef>
          <a:fillRef idx="1">
            <a:schemeClr val="lt1"/>
          </a:fillRef>
          <a:effectRef idx="0">
            <a:schemeClr val="accent4"/>
          </a:effectRef>
          <a:fontRef idx="minor">
            <a:schemeClr val="dk1"/>
          </a:fontRef>
        </p:style>
        <p:txBody>
          <a:bodyPr wrap="square" rtlCol="0">
            <a:spAutoFit/>
          </a:bodyPr>
          <a:lstStyle/>
          <a:p>
            <a:r>
              <a:rPr lang="zh-CN" altLang="el-GR" dirty="0">
                <a:ln>
                  <a:noFill/>
                </a:ln>
              </a:rPr>
              <a:t>数据</a:t>
            </a:r>
            <a:r>
              <a:rPr lang="en-US" altLang="zh-CN" dirty="0">
                <a:ln>
                  <a:noFill/>
                </a:ln>
              </a:rPr>
              <a:t>+</a:t>
            </a:r>
            <a:r>
              <a:rPr lang="zh-CN" altLang="en-US" dirty="0">
                <a:ln>
                  <a:noFill/>
                </a:ln>
              </a:rPr>
              <a:t>神经网络</a:t>
            </a:r>
            <a:r>
              <a:rPr lang="en-US" altLang="zh-CN" dirty="0">
                <a:ln>
                  <a:noFill/>
                </a:ln>
              </a:rPr>
              <a:t>+</a:t>
            </a:r>
            <a:r>
              <a:rPr lang="zh-CN" altLang="en-US" dirty="0">
                <a:ln>
                  <a:noFill/>
                </a:ln>
              </a:rPr>
              <a:t>物理规律</a:t>
            </a:r>
          </a:p>
        </p:txBody>
      </p:sp>
      <p:cxnSp>
        <p:nvCxnSpPr>
          <p:cNvPr id="7" name="Straight Arrow Connector 6"/>
          <p:cNvCxnSpPr>
            <a:stCxn id="3" idx="3"/>
            <a:endCxn id="5" idx="1"/>
          </p:cNvCxnSpPr>
          <p:nvPr/>
        </p:nvCxnSpPr>
        <p:spPr>
          <a:xfrm>
            <a:off x="7449820" y="1736725"/>
            <a:ext cx="290195" cy="0"/>
          </a:xfrm>
          <a:prstGeom prst="straightConnector1">
            <a:avLst/>
          </a:pr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arrow" w="med" len="med"/>
          </a:ln>
        </p:spPr>
      </p:cxnSp>
      <p:cxnSp>
        <p:nvCxnSpPr>
          <p:cNvPr id="8" name="Straight Arrow Connector 7"/>
          <p:cNvCxnSpPr>
            <a:stCxn id="4" idx="3"/>
            <a:endCxn id="6" idx="1"/>
          </p:cNvCxnSpPr>
          <p:nvPr/>
        </p:nvCxnSpPr>
        <p:spPr>
          <a:xfrm>
            <a:off x="7449820" y="3957320"/>
            <a:ext cx="290195" cy="0"/>
          </a:xfrm>
          <a:prstGeom prst="straightConnector1">
            <a:avLst/>
          </a:pr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arrow" w="med" len="med"/>
          </a:ln>
        </p:spPr>
      </p:cxnSp>
      <p:sp>
        <p:nvSpPr>
          <p:cNvPr id="9" name="灯片编号占位符 8">
            <a:extLst>
              <a:ext uri="{FF2B5EF4-FFF2-40B4-BE49-F238E27FC236}">
                <a16:creationId xmlns:a16="http://schemas.microsoft.com/office/drawing/2014/main" id="{7437EB09-4BAD-4863-8C7C-69DD14C867CB}"/>
              </a:ext>
            </a:extLst>
          </p:cNvPr>
          <p:cNvSpPr>
            <a:spLocks noGrp="1"/>
          </p:cNvSpPr>
          <p:nvPr>
            <p:ph type="sldNum" sz="quarter" idx="12"/>
          </p:nvPr>
        </p:nvSpPr>
        <p:spPr/>
        <p:txBody>
          <a:bodyPr/>
          <a:lstStyle/>
          <a:p>
            <a:fld id="{49AE70B2-8BF9-45C0-BB95-33D1B9D3A854}" type="slidenum">
              <a:rPr lang="zh-CN" altLang="en-US" smtClean="0"/>
              <a:t>8</a:t>
            </a:fld>
            <a:endParaRPr lang="zh-CN" alt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570"/>
        <p:cNvGrpSpPr/>
        <p:nvPr/>
      </p:nvGrpSpPr>
      <p:grpSpPr>
        <a:xfrm>
          <a:off x="0" y="0"/>
          <a:ext cx="0" cy="0"/>
          <a:chOff x="0" y="0"/>
          <a:chExt cx="0" cy="0"/>
        </a:xfrm>
      </p:grpSpPr>
      <p:sp>
        <p:nvSpPr>
          <p:cNvPr id="9571" name="Google Shape;9571;p134"/>
          <p:cNvSpPr txBox="1"/>
          <p:nvPr/>
        </p:nvSpPr>
        <p:spPr>
          <a:xfrm>
            <a:off x="1972000" y="72665"/>
            <a:ext cx="8248000" cy="673100"/>
          </a:xfrm>
          <a:prstGeom prst="rect">
            <a:avLst/>
          </a:prstGeom>
          <a:noFill/>
          <a:ln>
            <a:noFill/>
          </a:ln>
        </p:spPr>
        <p:txBody>
          <a:bodyPr spcFirstLastPara="1" wrap="square" lIns="121900" tIns="121900" rIns="121900" bIns="121900" anchor="t" anchorCtr="0">
            <a:spAutoFit/>
            <a:scene3d>
              <a:camera prst="orthographicFront"/>
              <a:lightRig rig="soft" dir="t">
                <a:rot lat="0" lon="0" rev="15600000"/>
              </a:lightRig>
            </a:scene3d>
            <a:sp3d extrusionH="57150" prstMaterial="softEdge">
              <a:bevelT w="25400" h="38100"/>
            </a:sp3d>
          </a:bodyPr>
          <a:lstStyle/>
          <a:p>
            <a:pPr marL="0" lvl="0" indent="0" algn="ctr" rtl="0">
              <a:spcBef>
                <a:spcPts val="0"/>
              </a:spcBef>
              <a:spcAft>
                <a:spcPts val="0"/>
              </a:spcAft>
              <a:buNone/>
            </a:pPr>
            <a:r>
              <a:rPr lang="en-US" altLang="zh-CN" sz="2800" b="1" dirty="0">
                <a:solidFill>
                  <a:schemeClr val="accent4"/>
                </a:solidFill>
                <a:effectLst/>
              </a:rPr>
              <a:t>1.3 </a:t>
            </a:r>
            <a:r>
              <a:rPr lang="zh-CN" altLang="en-US" sz="2800" b="1" dirty="0">
                <a:solidFill>
                  <a:schemeClr val="accent4"/>
                </a:solidFill>
                <a:effectLst/>
              </a:rPr>
              <a:t>自动微分方法</a:t>
            </a:r>
            <a:r>
              <a:rPr lang="en-US" altLang="zh-CN" sz="2800" b="1" dirty="0">
                <a:solidFill>
                  <a:schemeClr val="accent4"/>
                </a:solidFill>
                <a:effectLst/>
              </a:rPr>
              <a:t>:  </a:t>
            </a:r>
            <a:r>
              <a:rPr lang="en-US" altLang="zh-CN" sz="2800" b="1" dirty="0">
                <a:solidFill>
                  <a:srgbClr val="FF0000"/>
                </a:solidFill>
                <a:effectLst/>
              </a:rPr>
              <a:t>A</a:t>
            </a:r>
            <a:r>
              <a:rPr lang="en-US" altLang="zh-CN" sz="2800" b="1" dirty="0">
                <a:solidFill>
                  <a:schemeClr val="accent4"/>
                </a:solidFill>
                <a:effectLst/>
              </a:rPr>
              <a:t>uto</a:t>
            </a:r>
            <a:r>
              <a:rPr lang="en-US" altLang="en-US" sz="2800" b="1" dirty="0">
                <a:solidFill>
                  <a:schemeClr val="accent4"/>
                </a:solidFill>
                <a:effectLst/>
              </a:rPr>
              <a:t>matic</a:t>
            </a:r>
            <a:r>
              <a:rPr lang="en-US" altLang="zh-CN" sz="2800" b="1" dirty="0">
                <a:solidFill>
                  <a:srgbClr val="FF0000"/>
                </a:solidFill>
                <a:effectLst/>
              </a:rPr>
              <a:t>D</a:t>
            </a:r>
            <a:r>
              <a:rPr lang="en-US" altLang="zh-CN" sz="2800" b="1" dirty="0">
                <a:solidFill>
                  <a:schemeClr val="accent4"/>
                </a:solidFill>
                <a:effectLst/>
              </a:rPr>
              <a:t>ifferenti</a:t>
            </a:r>
            <a:r>
              <a:rPr lang="en-US" altLang="en-US" sz="2800" b="1" dirty="0">
                <a:solidFill>
                  <a:schemeClr val="accent4"/>
                </a:solidFill>
                <a:effectLst/>
              </a:rPr>
              <a:t>ation</a:t>
            </a:r>
          </a:p>
        </p:txBody>
      </p:sp>
      <p:pic>
        <p:nvPicPr>
          <p:cNvPr id="2" name="Picture 1"/>
          <p:cNvPicPr>
            <a:picLocks noChangeAspect="1"/>
          </p:cNvPicPr>
          <p:nvPr/>
        </p:nvPicPr>
        <p:blipFill>
          <a:blip r:embed="rId3"/>
          <a:stretch>
            <a:fillRect/>
          </a:stretch>
        </p:blipFill>
        <p:spPr>
          <a:xfrm>
            <a:off x="229870" y="998855"/>
            <a:ext cx="6929755" cy="4860925"/>
          </a:xfrm>
          <a:prstGeom prst="rect">
            <a:avLst/>
          </a:prstGeom>
        </p:spPr>
      </p:pic>
      <p:pic>
        <p:nvPicPr>
          <p:cNvPr id="9" name="Picture 8"/>
          <p:cNvPicPr>
            <a:picLocks noChangeAspect="1"/>
          </p:cNvPicPr>
          <p:nvPr/>
        </p:nvPicPr>
        <p:blipFill>
          <a:blip r:embed="rId4"/>
          <a:stretch>
            <a:fillRect/>
          </a:stretch>
        </p:blipFill>
        <p:spPr>
          <a:xfrm>
            <a:off x="7784465" y="1031876"/>
            <a:ext cx="2705100" cy="1409700"/>
          </a:xfrm>
          <a:prstGeom prst="rect">
            <a:avLst/>
          </a:prstGeom>
          <a:ln w="28575">
            <a:solidFill>
              <a:schemeClr val="tx1"/>
            </a:solidFill>
          </a:ln>
        </p:spPr>
      </p:pic>
      <mc:AlternateContent xmlns:mc="http://schemas.openxmlformats.org/markup-compatibility/2006" xmlns:a14="http://schemas.microsoft.com/office/drawing/2010/main">
        <mc:Choice Requires="a14">
          <p:sp>
            <p:nvSpPr>
              <p:cNvPr id="10" name="Oval 9"/>
              <p:cNvSpPr/>
              <p:nvPr/>
            </p:nvSpPr>
            <p:spPr>
              <a:xfrm>
                <a:off x="7435215" y="2682875"/>
                <a:ext cx="523240" cy="547370"/>
              </a:xfrm>
              <a:prstGeom prst="ellipse">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none" lIns="91440" tIns="45720" rIns="91440" bIns="45720" numCol="1" anchor="ctr" anchorCtr="0" compatLnSpc="1"/>
              <a:lstStyle/>
              <a:p>
                <a:pPr marL="0" marR="0" indent="0" algn="l" defTabSz="914400" rtl="0" eaLnBrk="1" fontAlgn="base" latinLnBrk="0" hangingPunct="1">
                  <a:lnSpc>
                    <a:spcPct val="100000"/>
                  </a:lnSpc>
                  <a:spcBef>
                    <a:spcPct val="0"/>
                  </a:spcBef>
                  <a:spcAft>
                    <a:spcPct val="0"/>
                  </a:spcAft>
                  <a:buClrTx/>
                  <a:buSzTx/>
                  <a:buFontTx/>
                  <a:buNone/>
                </a:pPr>
                <a14:m>
                  <m:oMathPara xmlns:m="http://schemas.openxmlformats.org/officeDocument/2006/math">
                    <m:oMathParaPr>
                      <m:jc m:val="centerGroup"/>
                    </m:oMathParaPr>
                    <m:oMath xmlns:m="http://schemas.openxmlformats.org/officeDocument/2006/math">
                      <m:sSub>
                        <m:sSubPr>
                          <m:ctrlPr>
                            <a:rPr kumimoji="0" lang="en-US" altLang="en-US" sz="1800" b="0" i="1" u="none" strike="noStrike" cap="none" normalizeH="0" baseline="0" smtClean="0">
                              <a:ln>
                                <a:noFill/>
                              </a:ln>
                              <a:solidFill>
                                <a:schemeClr val="tx1"/>
                              </a:solidFill>
                              <a:effectLst/>
                              <a:latin typeface="Cambria Math" panose="02040503050406030204" pitchFamily="18" charset="0"/>
                              <a:ea typeface="宋体" pitchFamily="2" charset="-122"/>
                              <a:cs typeface="DejaVu Math TeX Gyre" panose="02000503000000000000" charset="0"/>
                            </a:rPr>
                          </m:ctrlPr>
                        </m:sSubPr>
                        <m:e>
                          <m:r>
                            <a:rPr kumimoji="0" lang="en-US" altLang="en-US" sz="1800" b="0" i="1" u="none" strike="noStrike" cap="none" normalizeH="0" baseline="0" smtClean="0">
                              <a:ln>
                                <a:noFill/>
                              </a:ln>
                              <a:solidFill>
                                <a:schemeClr val="tx1"/>
                              </a:solidFill>
                              <a:effectLst/>
                              <a:latin typeface="Cambria Math" panose="02040503050406030204" pitchFamily="18" charset="0"/>
                              <a:ea typeface="宋体" pitchFamily="2" charset="-122"/>
                              <a:cs typeface="DejaVu Math TeX Gyre" panose="02000503000000000000" charset="0"/>
                            </a:rPr>
                            <m:t>𝑥</m:t>
                          </m:r>
                        </m:e>
                        <m:sub>
                          <m:r>
                            <a:rPr kumimoji="0" lang="en-US" altLang="en-US" sz="1800" b="0" i="1" u="none" strike="noStrike" cap="none" normalizeH="0" baseline="0" smtClean="0">
                              <a:ln>
                                <a:noFill/>
                              </a:ln>
                              <a:solidFill>
                                <a:schemeClr val="tx1"/>
                              </a:solidFill>
                              <a:effectLst/>
                              <a:latin typeface="Cambria Math" panose="02040503050406030204" pitchFamily="18" charset="0"/>
                              <a:ea typeface="宋体" pitchFamily="2" charset="-122"/>
                              <a:cs typeface="DejaVu Math TeX Gyre" panose="02000503000000000000" charset="0"/>
                            </a:rPr>
                            <m:t>1</m:t>
                          </m:r>
                        </m:sub>
                      </m:sSub>
                    </m:oMath>
                  </m:oMathPara>
                </a14:m>
                <a:endParaRPr kumimoji="0" lang="en-US" altLang="zh-CN" sz="1800" b="0" i="0" u="none" strike="noStrike" cap="none" normalizeH="0" baseline="0">
                  <a:ln>
                    <a:noFill/>
                  </a:ln>
                  <a:solidFill>
                    <a:schemeClr val="tx1"/>
                  </a:solidFill>
                  <a:effectLst/>
                  <a:latin typeface="Arial" panose="02080604020202020204" pitchFamily="34" charset="0"/>
                  <a:ea typeface="宋体" pitchFamily="2" charset="-122"/>
                </a:endParaRPr>
              </a:p>
            </p:txBody>
          </p:sp>
        </mc:Choice>
        <mc:Fallback xmlns="">
          <p:sp>
            <p:nvSpPr>
              <p:cNvPr id="10" name="Oval 9"/>
              <p:cNvSpPr>
                <a:spLocks noRot="true" noChangeAspect="true" noMove="true" noResize="true" noEditPoints="true" noAdjustHandles="true" noChangeArrowheads="true" noChangeShapeType="true" noTextEdit="true"/>
              </p:cNvSpPr>
              <p:nvPr/>
            </p:nvSpPr>
            <p:spPr>
              <a:xfrm>
                <a:off x="7435215" y="2682875"/>
                <a:ext cx="523240" cy="547370"/>
              </a:xfrm>
              <a:prstGeom prst="ellipse">
                <a:avLst/>
              </a:prstGeom>
              <a:blipFill rotWithShape="true">
                <a:blip r:embed="rId5"/>
                <a:stretch>
                  <a:fillRect l="-1335" t="-1276" r="-1214" b="-1160"/>
                </a:stretch>
              </a:blip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a:lstStyle/>
              <a:p>
                <a:r>
                  <a:rPr lang="en-US" altLang="en-US">
                    <a:noFill/>
                  </a:rPr>
                  <a:t> </a:t>
                </a:r>
              </a:p>
            </p:txBody>
          </p:sp>
        </mc:Fallback>
      </mc:AlternateContent>
      <mc:AlternateContent xmlns:mc="http://schemas.openxmlformats.org/markup-compatibility/2006" xmlns:a14="http://schemas.microsoft.com/office/drawing/2010/main">
        <mc:Choice Requires="a14">
          <p:sp>
            <p:nvSpPr>
              <p:cNvPr id="11" name="Oval 10"/>
              <p:cNvSpPr/>
              <p:nvPr/>
            </p:nvSpPr>
            <p:spPr>
              <a:xfrm>
                <a:off x="7435215" y="3418205"/>
                <a:ext cx="523240" cy="547370"/>
              </a:xfrm>
              <a:prstGeom prst="ellipse">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none" lIns="91440" tIns="45720" rIns="91440" bIns="45720" numCol="1" anchor="ctr" anchorCtr="0" compatLnSpc="1"/>
              <a:lstStyle/>
              <a:p>
                <a:pPr marL="0" marR="0" indent="0" algn="l" defTabSz="914400" rtl="0" eaLnBrk="1" fontAlgn="base" latinLnBrk="0" hangingPunct="1">
                  <a:lnSpc>
                    <a:spcPct val="100000"/>
                  </a:lnSpc>
                  <a:spcBef>
                    <a:spcPct val="0"/>
                  </a:spcBef>
                  <a:spcAft>
                    <a:spcPct val="0"/>
                  </a:spcAft>
                  <a:buClrTx/>
                  <a:buSzTx/>
                  <a:buFontTx/>
                  <a:buNone/>
                </a:pPr>
                <a14:m>
                  <m:oMathPara xmlns:m="http://schemas.openxmlformats.org/officeDocument/2006/math">
                    <m:oMathParaPr>
                      <m:jc m:val="centerGroup"/>
                    </m:oMathParaPr>
                    <m:oMath xmlns:m="http://schemas.openxmlformats.org/officeDocument/2006/math">
                      <m:sSub>
                        <m:sSubPr>
                          <m:ctrlPr>
                            <a:rPr kumimoji="0" lang="en-US" altLang="en-US" sz="1800" b="0" i="1" u="none" strike="noStrike" cap="none" normalizeH="0" baseline="0" smtClean="0">
                              <a:ln>
                                <a:noFill/>
                              </a:ln>
                              <a:solidFill>
                                <a:schemeClr val="tx1"/>
                              </a:solidFill>
                              <a:effectLst/>
                              <a:latin typeface="Cambria Math" panose="02040503050406030204" pitchFamily="18" charset="0"/>
                              <a:ea typeface="宋体" pitchFamily="2" charset="-122"/>
                              <a:cs typeface="DejaVu Math TeX Gyre" panose="02000503000000000000" charset="0"/>
                            </a:rPr>
                          </m:ctrlPr>
                        </m:sSubPr>
                        <m:e>
                          <m:r>
                            <a:rPr kumimoji="0" lang="en-US" altLang="en-US" sz="1800" b="0" i="1" u="none" strike="noStrike" cap="none" normalizeH="0" baseline="0" smtClean="0">
                              <a:ln>
                                <a:noFill/>
                              </a:ln>
                              <a:solidFill>
                                <a:schemeClr val="tx1"/>
                              </a:solidFill>
                              <a:effectLst/>
                              <a:latin typeface="Cambria Math" panose="02040503050406030204" pitchFamily="18" charset="0"/>
                              <a:ea typeface="宋体" pitchFamily="2" charset="-122"/>
                              <a:cs typeface="DejaVu Math TeX Gyre" panose="02000503000000000000" charset="0"/>
                            </a:rPr>
                            <m:t>𝑥</m:t>
                          </m:r>
                        </m:e>
                        <m:sub>
                          <m:r>
                            <a:rPr kumimoji="0" lang="en-US" altLang="en-US" sz="1800" b="0" i="1" u="none" strike="noStrike" cap="none" normalizeH="0" baseline="0" smtClean="0">
                              <a:ln>
                                <a:noFill/>
                              </a:ln>
                              <a:solidFill>
                                <a:schemeClr val="tx1"/>
                              </a:solidFill>
                              <a:effectLst/>
                              <a:latin typeface="Cambria Math" panose="02040503050406030204" pitchFamily="18" charset="0"/>
                              <a:ea typeface="宋体" pitchFamily="2" charset="-122"/>
                              <a:cs typeface="DejaVu Math TeX Gyre" panose="02000503000000000000" charset="0"/>
                            </a:rPr>
                            <m:t>2</m:t>
                          </m:r>
                        </m:sub>
                      </m:sSub>
                    </m:oMath>
                  </m:oMathPara>
                </a14:m>
                <a:endParaRPr kumimoji="0" lang="en-US" altLang="zh-CN" sz="1800" b="0" i="0" u="none" strike="noStrike" cap="none" normalizeH="0" baseline="0">
                  <a:ln>
                    <a:noFill/>
                  </a:ln>
                  <a:solidFill>
                    <a:schemeClr val="tx1"/>
                  </a:solidFill>
                  <a:effectLst/>
                  <a:latin typeface="Arial" panose="02080604020202020204" pitchFamily="34" charset="0"/>
                  <a:ea typeface="宋体" pitchFamily="2" charset="-122"/>
                </a:endParaRPr>
              </a:p>
            </p:txBody>
          </p:sp>
        </mc:Choice>
        <mc:Fallback xmlns="">
          <p:sp>
            <p:nvSpPr>
              <p:cNvPr id="11" name="Oval 10"/>
              <p:cNvSpPr>
                <a:spLocks noRot="true" noChangeAspect="true" noMove="true" noResize="true" noEditPoints="true" noAdjustHandles="true" noChangeArrowheads="true" noChangeShapeType="true" noTextEdit="true"/>
              </p:cNvSpPr>
              <p:nvPr/>
            </p:nvSpPr>
            <p:spPr>
              <a:xfrm>
                <a:off x="7435215" y="3418205"/>
                <a:ext cx="523240" cy="547370"/>
              </a:xfrm>
              <a:prstGeom prst="ellipse">
                <a:avLst/>
              </a:prstGeom>
              <a:blipFill rotWithShape="true">
                <a:blip r:embed="rId6"/>
                <a:stretch>
                  <a:fillRect l="-1335" t="-1276" r="-1214" b="-1160"/>
                </a:stretch>
              </a:blip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a:lstStyle/>
              <a:p>
                <a:r>
                  <a:rPr lang="en-US" altLang="en-US">
                    <a:noFill/>
                  </a:rPr>
                  <a:t> </a:t>
                </a:r>
              </a:p>
            </p:txBody>
          </p:sp>
        </mc:Fallback>
      </mc:AlternateContent>
      <mc:AlternateContent xmlns:mc="http://schemas.openxmlformats.org/markup-compatibility/2006" xmlns:a14="http://schemas.microsoft.com/office/drawing/2010/main">
        <mc:Choice Requires="a14">
          <p:sp>
            <p:nvSpPr>
              <p:cNvPr id="12" name="Oval 11"/>
              <p:cNvSpPr/>
              <p:nvPr/>
            </p:nvSpPr>
            <p:spPr>
              <a:xfrm>
                <a:off x="9137015" y="3018790"/>
                <a:ext cx="476885" cy="509905"/>
              </a:xfrm>
              <a:prstGeom prst="ellipse">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none" lIns="91440" tIns="45720" rIns="91440" bIns="45720" numCol="1" anchor="ctr" anchorCtr="0" compatLnSpc="1"/>
              <a:lstStyle/>
              <a:p>
                <a:pPr marL="0" marR="0" indent="0" algn="l" defTabSz="914400" rtl="0" eaLnBrk="1" fontAlgn="base" latinLnBrk="0" hangingPunct="1">
                  <a:lnSpc>
                    <a:spcPct val="100000"/>
                  </a:lnSpc>
                  <a:spcBef>
                    <a:spcPct val="0"/>
                  </a:spcBef>
                  <a:spcAft>
                    <a:spcPct val="0"/>
                  </a:spcAft>
                  <a:buClrTx/>
                  <a:buSzTx/>
                  <a:buFontTx/>
                  <a:buNone/>
                </a:pPr>
                <a14:m>
                  <m:oMathPara xmlns:m="http://schemas.openxmlformats.org/officeDocument/2006/math">
                    <m:oMathParaPr>
                      <m:jc m:val="centerGroup"/>
                    </m:oMathParaPr>
                    <m:oMath xmlns:m="http://schemas.openxmlformats.org/officeDocument/2006/math">
                      <m:r>
                        <a:rPr kumimoji="0" lang="en-US" altLang="zh-CN" sz="1800" b="0" i="1" u="none" strike="noStrike" cap="none" normalizeH="0" baseline="0" smtClean="0">
                          <a:ln>
                            <a:noFill/>
                          </a:ln>
                          <a:solidFill>
                            <a:schemeClr val="tx1"/>
                          </a:solidFill>
                          <a:effectLst/>
                          <a:latin typeface="Cambria Math" panose="02040503050406030204" pitchFamily="18" charset="0"/>
                          <a:ea typeface="宋体" pitchFamily="2" charset="-122"/>
                          <a:cs typeface="DejaVu Math TeX Gyre" panose="02000503000000000000" charset="0"/>
                        </a:rPr>
                        <m:t>h</m:t>
                      </m:r>
                    </m:oMath>
                  </m:oMathPara>
                </a14:m>
                <a:endParaRPr kumimoji="0" lang="zh-CN" altLang="en-US" sz="1800" b="0" i="0" u="none" strike="noStrike" cap="none" normalizeH="0" baseline="0">
                  <a:ln>
                    <a:noFill/>
                  </a:ln>
                  <a:solidFill>
                    <a:schemeClr val="tx1"/>
                  </a:solidFill>
                  <a:effectLst/>
                  <a:latin typeface="Arial" panose="02080604020202020204" pitchFamily="34" charset="0"/>
                  <a:ea typeface="宋体" pitchFamily="2" charset="-122"/>
                </a:endParaRPr>
              </a:p>
            </p:txBody>
          </p:sp>
        </mc:Choice>
        <mc:Fallback xmlns="">
          <p:sp>
            <p:nvSpPr>
              <p:cNvPr id="12" name="Oval 11"/>
              <p:cNvSpPr>
                <a:spLocks noRot="true" noChangeAspect="true" noMove="true" noResize="true" noEditPoints="true" noAdjustHandles="true" noChangeArrowheads="true" noChangeShapeType="true" noTextEdit="true"/>
              </p:cNvSpPr>
              <p:nvPr/>
            </p:nvSpPr>
            <p:spPr>
              <a:xfrm>
                <a:off x="9137015" y="3018790"/>
                <a:ext cx="476885" cy="509905"/>
              </a:xfrm>
              <a:prstGeom prst="ellipse">
                <a:avLst/>
              </a:prstGeom>
              <a:blipFill rotWithShape="true">
                <a:blip r:embed="rId7"/>
                <a:stretch>
                  <a:fillRect l="-1465" t="-1370" r="-1332" b="-1245"/>
                </a:stretch>
              </a:blip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a:lstStyle/>
              <a:p>
                <a:r>
                  <a:rPr lang="en-US" altLang="en-US">
                    <a:noFill/>
                  </a:rPr>
                  <a:t> </a:t>
                </a:r>
              </a:p>
            </p:txBody>
          </p:sp>
        </mc:Fallback>
      </mc:AlternateContent>
      <mc:AlternateContent xmlns:mc="http://schemas.openxmlformats.org/markup-compatibility/2006" xmlns:a14="http://schemas.microsoft.com/office/drawing/2010/main">
        <mc:Choice Requires="a14">
          <p:sp>
            <p:nvSpPr>
              <p:cNvPr id="13" name="Oval 12"/>
              <p:cNvSpPr/>
              <p:nvPr/>
            </p:nvSpPr>
            <p:spPr>
              <a:xfrm>
                <a:off x="8330565" y="3018790"/>
                <a:ext cx="476885" cy="509905"/>
              </a:xfrm>
              <a:prstGeom prst="ellipse">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none" lIns="91440" tIns="45720" rIns="91440" bIns="45720" numCol="1" anchor="ctr" anchorCtr="0" compatLnSpc="1"/>
              <a:lstStyle/>
              <a:p>
                <a:pPr marL="0" marR="0" indent="0" algn="l" defTabSz="914400" rtl="0" eaLnBrk="1" fontAlgn="base" latinLnBrk="0" hangingPunct="1">
                  <a:lnSpc>
                    <a:spcPct val="100000"/>
                  </a:lnSpc>
                  <a:spcBef>
                    <a:spcPct val="0"/>
                  </a:spcBef>
                  <a:spcAft>
                    <a:spcPct val="0"/>
                  </a:spcAft>
                  <a:buClrTx/>
                  <a:buSzTx/>
                  <a:buFontTx/>
                  <a:buNone/>
                </a:pPr>
                <a14:m>
                  <m:oMathPara xmlns:m="http://schemas.openxmlformats.org/officeDocument/2006/math">
                    <m:oMathParaPr>
                      <m:jc m:val="centerGroup"/>
                    </m:oMathParaPr>
                    <m:oMath xmlns:m="http://schemas.openxmlformats.org/officeDocument/2006/math">
                      <m:r>
                        <a:rPr kumimoji="0" lang="en-US" altLang="zh-CN" sz="1800" b="0" i="1" u="none" strike="noStrike" cap="none" normalizeH="0" baseline="0" smtClean="0">
                          <a:ln>
                            <a:noFill/>
                          </a:ln>
                          <a:solidFill>
                            <a:schemeClr val="tx1"/>
                          </a:solidFill>
                          <a:effectLst/>
                          <a:latin typeface="Cambria Math" panose="02040503050406030204" pitchFamily="18" charset="0"/>
                          <a:ea typeface="宋体" pitchFamily="2" charset="-122"/>
                          <a:cs typeface="DejaVu Math TeX Gyre" panose="02000503000000000000" charset="0"/>
                        </a:rPr>
                        <m:t>𝑣</m:t>
                      </m:r>
                    </m:oMath>
                  </m:oMathPara>
                </a14:m>
                <a:endParaRPr kumimoji="0" lang="zh-CN" altLang="en-US" sz="1800" b="0" i="0" u="none" strike="noStrike" cap="none" normalizeH="0" baseline="0">
                  <a:ln>
                    <a:noFill/>
                  </a:ln>
                  <a:solidFill>
                    <a:schemeClr val="tx1"/>
                  </a:solidFill>
                  <a:effectLst/>
                  <a:latin typeface="Arial" panose="02080604020202020204" pitchFamily="34" charset="0"/>
                  <a:ea typeface="宋体" pitchFamily="2" charset="-122"/>
                </a:endParaRPr>
              </a:p>
            </p:txBody>
          </p:sp>
        </mc:Choice>
        <mc:Fallback xmlns="">
          <p:sp>
            <p:nvSpPr>
              <p:cNvPr id="13" name="Oval 12"/>
              <p:cNvSpPr>
                <a:spLocks noRot="true" noChangeAspect="true" noMove="true" noResize="true" noEditPoints="true" noAdjustHandles="true" noChangeArrowheads="true" noChangeShapeType="true" noTextEdit="true"/>
              </p:cNvSpPr>
              <p:nvPr/>
            </p:nvSpPr>
            <p:spPr>
              <a:xfrm>
                <a:off x="8330565" y="3018790"/>
                <a:ext cx="476885" cy="509905"/>
              </a:xfrm>
              <a:prstGeom prst="ellipse">
                <a:avLst/>
              </a:prstGeom>
              <a:blipFill rotWithShape="true">
                <a:blip r:embed="rId8"/>
                <a:stretch>
                  <a:fillRect l="-1465" t="-1370" r="-1332" b="-1245"/>
                </a:stretch>
              </a:blip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a:lstStyle/>
              <a:p>
                <a:r>
                  <a:rPr lang="en-US" altLang="en-US">
                    <a:noFill/>
                  </a:rPr>
                  <a:t> </a:t>
                </a:r>
              </a:p>
            </p:txBody>
          </p:sp>
        </mc:Fallback>
      </mc:AlternateContent>
      <mc:AlternateContent xmlns:mc="http://schemas.openxmlformats.org/markup-compatibility/2006" xmlns:a14="http://schemas.microsoft.com/office/drawing/2010/main">
        <mc:Choice Requires="a14">
          <p:sp>
            <p:nvSpPr>
              <p:cNvPr id="14" name="Oval 13"/>
              <p:cNvSpPr/>
              <p:nvPr/>
            </p:nvSpPr>
            <p:spPr>
              <a:xfrm>
                <a:off x="9943465" y="2851150"/>
                <a:ext cx="871220" cy="845185"/>
              </a:xfrm>
              <a:prstGeom prst="ellipse">
                <a:avLst/>
              </a:prstGeom>
              <a:ln>
                <a:solidFill>
                  <a:srgbClr val="CC3300"/>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none" lIns="91440" tIns="45720" rIns="91440" bIns="45720" numCol="1" anchor="ctr" anchorCtr="0" compatLnSpc="1"/>
              <a:lstStyle/>
              <a:p>
                <a:pPr marL="0" marR="0" indent="0" algn="l" defTabSz="914400" rtl="0" eaLnBrk="1" fontAlgn="base" latinLnBrk="0" hangingPunct="1">
                  <a:lnSpc>
                    <a:spcPct val="100000"/>
                  </a:lnSpc>
                  <a:spcBef>
                    <a:spcPct val="0"/>
                  </a:spcBef>
                  <a:spcAft>
                    <a:spcPct val="0"/>
                  </a:spcAft>
                  <a:buClrTx/>
                  <a:buSzTx/>
                  <a:buFontTx/>
                  <a:buNone/>
                </a:pPr>
                <a14:m>
                  <m:oMathPara xmlns:m="http://schemas.openxmlformats.org/officeDocument/2006/math">
                    <m:oMathParaPr>
                      <m:jc m:val="centerGroup"/>
                    </m:oMathParaPr>
                    <m:oMath xmlns:m="http://schemas.openxmlformats.org/officeDocument/2006/math">
                      <m:r>
                        <a:rPr kumimoji="0" lang="en-US" altLang="zh-CN" sz="1800" b="0" i="1" u="none" strike="noStrike" cap="none" normalizeH="0" baseline="0" smtClean="0">
                          <a:ln>
                            <a:noFill/>
                          </a:ln>
                          <a:solidFill>
                            <a:schemeClr val="tx1"/>
                          </a:solidFill>
                          <a:effectLst/>
                          <a:latin typeface="Cambria Math" panose="02040503050406030204" pitchFamily="18" charset="0"/>
                          <a:ea typeface="宋体" pitchFamily="2" charset="-122"/>
                          <a:cs typeface="DejaVu Math TeX Gyre" panose="02000503000000000000" charset="0"/>
                        </a:rPr>
                        <m:t>𝑦</m:t>
                      </m:r>
                    </m:oMath>
                  </m:oMathPara>
                </a14:m>
                <a:endParaRPr kumimoji="0" lang="zh-CN" altLang="en-US" sz="1800" b="0" i="0" u="none" strike="noStrike" cap="none" normalizeH="0" baseline="0">
                  <a:ln>
                    <a:noFill/>
                  </a:ln>
                  <a:solidFill>
                    <a:schemeClr val="tx1"/>
                  </a:solidFill>
                  <a:effectLst/>
                  <a:latin typeface="Arial" panose="02080604020202020204" pitchFamily="34" charset="0"/>
                  <a:ea typeface="宋体" pitchFamily="2" charset="-122"/>
                </a:endParaRPr>
              </a:p>
            </p:txBody>
          </p:sp>
        </mc:Choice>
        <mc:Fallback xmlns="">
          <p:sp>
            <p:nvSpPr>
              <p:cNvPr id="14" name="Oval 13"/>
              <p:cNvSpPr>
                <a:spLocks noRot="true" noChangeAspect="true" noMove="true" noResize="true" noEditPoints="true" noAdjustHandles="true" noChangeArrowheads="true" noChangeShapeType="true" noTextEdit="true"/>
              </p:cNvSpPr>
              <p:nvPr/>
            </p:nvSpPr>
            <p:spPr>
              <a:xfrm>
                <a:off x="9943465" y="2851150"/>
                <a:ext cx="871220" cy="845185"/>
              </a:xfrm>
              <a:prstGeom prst="ellipse">
                <a:avLst/>
              </a:prstGeom>
              <a:blipFill rotWithShape="true">
                <a:blip r:embed="rId9"/>
                <a:stretch>
                  <a:fillRect l="-802" t="-826" r="-729" b="-751"/>
                </a:stretch>
              </a:blipFill>
              <a:ln>
                <a:solidFill>
                  <a:srgbClr val="CC3300"/>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a:lstStyle/>
              <a:p>
                <a:r>
                  <a:rPr lang="en-US" altLang="en-US">
                    <a:noFill/>
                  </a:rPr>
                  <a:t> </a:t>
                </a:r>
              </a:p>
            </p:txBody>
          </p:sp>
        </mc:Fallback>
      </mc:AlternateContent>
      <p:cxnSp>
        <p:nvCxnSpPr>
          <p:cNvPr id="15" name="Straight Arrow Connector 14"/>
          <p:cNvCxnSpPr>
            <a:stCxn id="10" idx="6"/>
            <a:endCxn id="13" idx="1"/>
          </p:cNvCxnSpPr>
          <p:nvPr/>
        </p:nvCxnSpPr>
        <p:spPr>
          <a:xfrm>
            <a:off x="7958455" y="2940685"/>
            <a:ext cx="441960" cy="137160"/>
          </a:xfrm>
          <a:prstGeom prst="straightConnector1">
            <a:avLst/>
          </a:prstGeom>
          <a:gradFill rotWithShape="0">
            <a:gsLst>
              <a:gs pos="0">
                <a:schemeClr val="accent1"/>
              </a:gs>
              <a:gs pos="100000">
                <a:schemeClr val="accent2"/>
              </a:gs>
            </a:gsLst>
            <a:lin ang="5400000" scaled="1"/>
          </a:gradFill>
          <a:ln w="28575" cap="flat" cmpd="sng" algn="ctr">
            <a:solidFill>
              <a:schemeClr val="accent1"/>
            </a:solidFill>
            <a:prstDash val="solid"/>
            <a:round/>
            <a:headEnd type="none" w="med" len="med"/>
            <a:tailEnd type="arrow" w="med" len="med"/>
          </a:ln>
        </p:spPr>
      </p:cxnSp>
      <p:cxnSp>
        <p:nvCxnSpPr>
          <p:cNvPr id="16" name="Straight Arrow Connector 15"/>
          <p:cNvCxnSpPr>
            <a:stCxn id="11" idx="6"/>
            <a:endCxn id="13" idx="3"/>
          </p:cNvCxnSpPr>
          <p:nvPr/>
        </p:nvCxnSpPr>
        <p:spPr>
          <a:xfrm flipV="1">
            <a:off x="7958455" y="3437890"/>
            <a:ext cx="441960" cy="238125"/>
          </a:xfrm>
          <a:prstGeom prst="straightConnector1">
            <a:avLst/>
          </a:prstGeom>
          <a:gradFill rotWithShape="0">
            <a:gsLst>
              <a:gs pos="0">
                <a:schemeClr val="accent1"/>
              </a:gs>
              <a:gs pos="100000">
                <a:schemeClr val="accent2"/>
              </a:gs>
            </a:gsLst>
            <a:lin ang="5400000" scaled="1"/>
          </a:gradFill>
          <a:ln w="28575" cap="flat" cmpd="sng" algn="ctr">
            <a:solidFill>
              <a:schemeClr val="accent1"/>
            </a:solidFill>
            <a:prstDash val="solid"/>
            <a:round/>
            <a:headEnd type="none" w="med" len="med"/>
            <a:tailEnd type="arrow" w="med" len="med"/>
          </a:ln>
        </p:spPr>
      </p:cxnSp>
      <p:cxnSp>
        <p:nvCxnSpPr>
          <p:cNvPr id="17" name="Straight Arrow Connector 16"/>
          <p:cNvCxnSpPr>
            <a:stCxn id="13" idx="6"/>
            <a:endCxn id="12" idx="2"/>
          </p:cNvCxnSpPr>
          <p:nvPr/>
        </p:nvCxnSpPr>
        <p:spPr>
          <a:xfrm>
            <a:off x="8807450" y="3258185"/>
            <a:ext cx="329565" cy="0"/>
          </a:xfrm>
          <a:prstGeom prst="straightConnector1">
            <a:avLst/>
          </a:prstGeom>
          <a:gradFill rotWithShape="0">
            <a:gsLst>
              <a:gs pos="0">
                <a:schemeClr val="accent1"/>
              </a:gs>
              <a:gs pos="100000">
                <a:schemeClr val="accent2"/>
              </a:gs>
            </a:gsLst>
            <a:lin ang="5400000" scaled="1"/>
          </a:gradFill>
          <a:ln w="28575" cap="flat" cmpd="sng" algn="ctr">
            <a:solidFill>
              <a:schemeClr val="accent1"/>
            </a:solidFill>
            <a:prstDash val="solid"/>
            <a:round/>
            <a:headEnd type="none" w="med" len="med"/>
            <a:tailEnd type="arrow" w="med" len="med"/>
          </a:ln>
        </p:spPr>
      </p:cxnSp>
      <p:cxnSp>
        <p:nvCxnSpPr>
          <p:cNvPr id="18" name="Straight Arrow Connector 17"/>
          <p:cNvCxnSpPr>
            <a:stCxn id="12" idx="6"/>
            <a:endCxn id="14" idx="2"/>
          </p:cNvCxnSpPr>
          <p:nvPr/>
        </p:nvCxnSpPr>
        <p:spPr>
          <a:xfrm>
            <a:off x="9613900" y="3258185"/>
            <a:ext cx="329565" cy="0"/>
          </a:xfrm>
          <a:prstGeom prst="straightConnector1">
            <a:avLst/>
          </a:prstGeom>
          <a:gradFill rotWithShape="0">
            <a:gsLst>
              <a:gs pos="0">
                <a:schemeClr val="accent1"/>
              </a:gs>
              <a:gs pos="100000">
                <a:schemeClr val="accent2"/>
              </a:gs>
            </a:gsLst>
            <a:lin ang="5400000" scaled="1"/>
          </a:gradFill>
          <a:ln w="28575" cap="flat" cmpd="sng" algn="ctr">
            <a:solidFill>
              <a:schemeClr val="accent1"/>
            </a:solidFill>
            <a:prstDash val="solid"/>
            <a:round/>
            <a:headEnd type="none" w="med" len="med"/>
            <a:tailEnd type="arrow" w="med" len="med"/>
          </a:ln>
        </p:spPr>
      </p:cxnSp>
      <mc:AlternateContent xmlns:mc="http://schemas.openxmlformats.org/markup-compatibility/2006" xmlns:a14="http://schemas.microsoft.com/office/drawing/2010/main">
        <mc:Choice Requires="a14">
          <p:sp>
            <p:nvSpPr>
              <p:cNvPr id="19" name="Oval 18"/>
              <p:cNvSpPr/>
              <p:nvPr/>
            </p:nvSpPr>
            <p:spPr>
              <a:xfrm>
                <a:off x="7419340" y="4333875"/>
                <a:ext cx="523240" cy="547370"/>
              </a:xfrm>
              <a:prstGeom prst="ellipse">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none" lIns="91440" tIns="45720" rIns="91440" bIns="45720" numCol="1" anchor="ctr" anchorCtr="0" compatLnSpc="1"/>
              <a:lstStyle/>
              <a:p>
                <a:pPr marL="0" marR="0" indent="0" algn="l" defTabSz="914400" rtl="0" eaLnBrk="1" fontAlgn="base" latinLnBrk="0" hangingPunct="1">
                  <a:lnSpc>
                    <a:spcPct val="100000"/>
                  </a:lnSpc>
                  <a:spcBef>
                    <a:spcPct val="0"/>
                  </a:spcBef>
                  <a:spcAft>
                    <a:spcPct val="0"/>
                  </a:spcAft>
                  <a:buClrTx/>
                  <a:buSzTx/>
                  <a:buFontTx/>
                  <a:buNone/>
                </a:pPr>
                <a14:m>
                  <m:oMathPara xmlns:m="http://schemas.openxmlformats.org/officeDocument/2006/math">
                    <m:oMathParaPr>
                      <m:jc m:val="centerGroup"/>
                    </m:oMathParaPr>
                    <m:oMath xmlns:m="http://schemas.openxmlformats.org/officeDocument/2006/math">
                      <m:sSub>
                        <m:sSubPr>
                          <m:ctrlPr>
                            <a:rPr kumimoji="0" lang="en-US" altLang="en-US" sz="1800" b="0" i="1" u="none" strike="noStrike" cap="none" normalizeH="0" baseline="0" smtClean="0">
                              <a:ln>
                                <a:noFill/>
                              </a:ln>
                              <a:solidFill>
                                <a:schemeClr val="tx1"/>
                              </a:solidFill>
                              <a:effectLst/>
                              <a:latin typeface="Cambria Math" panose="02040503050406030204" pitchFamily="18" charset="0"/>
                              <a:ea typeface="宋体" pitchFamily="2" charset="-122"/>
                              <a:cs typeface="DejaVu Math TeX Gyre" panose="02000503000000000000" charset="0"/>
                            </a:rPr>
                          </m:ctrlPr>
                        </m:sSubPr>
                        <m:e>
                          <m:r>
                            <a:rPr kumimoji="0" lang="en-US" altLang="en-US" sz="1800" b="0" i="1" u="none" strike="noStrike" cap="none" normalizeH="0" baseline="0" smtClean="0">
                              <a:ln>
                                <a:noFill/>
                              </a:ln>
                              <a:solidFill>
                                <a:schemeClr val="tx1"/>
                              </a:solidFill>
                              <a:effectLst/>
                              <a:latin typeface="Cambria Math" panose="02040503050406030204" pitchFamily="18" charset="0"/>
                              <a:ea typeface="宋体" pitchFamily="2" charset="-122"/>
                              <a:cs typeface="DejaVu Math TeX Gyre" panose="02000503000000000000" charset="0"/>
                            </a:rPr>
                            <m:t>𝑥</m:t>
                          </m:r>
                        </m:e>
                        <m:sub>
                          <m:r>
                            <a:rPr kumimoji="0" lang="en-US" altLang="en-US" sz="1800" b="0" i="1" u="none" strike="noStrike" cap="none" normalizeH="0" baseline="0" smtClean="0">
                              <a:ln>
                                <a:noFill/>
                              </a:ln>
                              <a:solidFill>
                                <a:schemeClr val="tx1"/>
                              </a:solidFill>
                              <a:effectLst/>
                              <a:latin typeface="Cambria Math" panose="02040503050406030204" pitchFamily="18" charset="0"/>
                              <a:ea typeface="宋体" pitchFamily="2" charset="-122"/>
                              <a:cs typeface="DejaVu Math TeX Gyre" panose="02000503000000000000" charset="0"/>
                            </a:rPr>
                            <m:t>1</m:t>
                          </m:r>
                        </m:sub>
                      </m:sSub>
                    </m:oMath>
                  </m:oMathPara>
                </a14:m>
                <a:endParaRPr kumimoji="0" lang="en-US" altLang="zh-CN" sz="1800" b="0" i="0" u="none" strike="noStrike" cap="none" normalizeH="0" baseline="0">
                  <a:ln>
                    <a:noFill/>
                  </a:ln>
                  <a:solidFill>
                    <a:schemeClr val="tx1"/>
                  </a:solidFill>
                  <a:effectLst/>
                  <a:latin typeface="Arial" panose="02080604020202020204" pitchFamily="34" charset="0"/>
                  <a:ea typeface="宋体" pitchFamily="2" charset="-122"/>
                </a:endParaRPr>
              </a:p>
            </p:txBody>
          </p:sp>
        </mc:Choice>
        <mc:Fallback xmlns="">
          <p:sp>
            <p:nvSpPr>
              <p:cNvPr id="19" name="Oval 18"/>
              <p:cNvSpPr>
                <a:spLocks noRot="true" noChangeAspect="true" noMove="true" noResize="true" noEditPoints="true" noAdjustHandles="true" noChangeArrowheads="true" noChangeShapeType="true" noTextEdit="true"/>
              </p:cNvSpPr>
              <p:nvPr/>
            </p:nvSpPr>
            <p:spPr>
              <a:xfrm>
                <a:off x="7419340" y="4333875"/>
                <a:ext cx="523240" cy="547370"/>
              </a:xfrm>
              <a:prstGeom prst="ellipse">
                <a:avLst/>
              </a:prstGeom>
              <a:blipFill rotWithShape="true">
                <a:blip r:embed="rId5"/>
                <a:stretch>
                  <a:fillRect l="-1335" t="-1276" r="-1214" b="-1160"/>
                </a:stretch>
              </a:blip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a:lstStyle/>
              <a:p>
                <a:r>
                  <a:rPr lang="en-US" altLang="en-US">
                    <a:noFill/>
                  </a:rPr>
                  <a:t> </a:t>
                </a:r>
              </a:p>
            </p:txBody>
          </p:sp>
        </mc:Fallback>
      </mc:AlternateContent>
      <mc:AlternateContent xmlns:mc="http://schemas.openxmlformats.org/markup-compatibility/2006" xmlns:a14="http://schemas.microsoft.com/office/drawing/2010/main">
        <mc:Choice Requires="a14">
          <p:sp>
            <p:nvSpPr>
              <p:cNvPr id="20" name="Oval 19"/>
              <p:cNvSpPr/>
              <p:nvPr/>
            </p:nvSpPr>
            <p:spPr>
              <a:xfrm>
                <a:off x="7419340" y="5069205"/>
                <a:ext cx="523240" cy="547370"/>
              </a:xfrm>
              <a:prstGeom prst="ellipse">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none" lIns="91440" tIns="45720" rIns="91440" bIns="45720" numCol="1" anchor="ctr" anchorCtr="0" compatLnSpc="1"/>
              <a:lstStyle/>
              <a:p>
                <a:pPr marL="0" marR="0" indent="0" algn="l" defTabSz="914400" rtl="0" eaLnBrk="1" fontAlgn="base" latinLnBrk="0" hangingPunct="1">
                  <a:lnSpc>
                    <a:spcPct val="100000"/>
                  </a:lnSpc>
                  <a:spcBef>
                    <a:spcPct val="0"/>
                  </a:spcBef>
                  <a:spcAft>
                    <a:spcPct val="0"/>
                  </a:spcAft>
                  <a:buClrTx/>
                  <a:buSzTx/>
                  <a:buFontTx/>
                  <a:buNone/>
                </a:pPr>
                <a14:m>
                  <m:oMathPara xmlns:m="http://schemas.openxmlformats.org/officeDocument/2006/math">
                    <m:oMathParaPr>
                      <m:jc m:val="centerGroup"/>
                    </m:oMathParaPr>
                    <m:oMath xmlns:m="http://schemas.openxmlformats.org/officeDocument/2006/math">
                      <m:sSub>
                        <m:sSubPr>
                          <m:ctrlPr>
                            <a:rPr kumimoji="0" lang="en-US" altLang="en-US" sz="1800" b="0" i="1" u="none" strike="noStrike" cap="none" normalizeH="0" baseline="0" smtClean="0">
                              <a:ln>
                                <a:noFill/>
                              </a:ln>
                              <a:solidFill>
                                <a:schemeClr val="tx1"/>
                              </a:solidFill>
                              <a:effectLst/>
                              <a:latin typeface="Cambria Math" panose="02040503050406030204" pitchFamily="18" charset="0"/>
                              <a:ea typeface="宋体" pitchFamily="2" charset="-122"/>
                              <a:cs typeface="DejaVu Math TeX Gyre" panose="02000503000000000000" charset="0"/>
                            </a:rPr>
                          </m:ctrlPr>
                        </m:sSubPr>
                        <m:e>
                          <m:r>
                            <a:rPr kumimoji="0" lang="en-US" altLang="en-US" sz="1800" b="0" i="1" u="none" strike="noStrike" cap="none" normalizeH="0" baseline="0" smtClean="0">
                              <a:ln>
                                <a:noFill/>
                              </a:ln>
                              <a:solidFill>
                                <a:schemeClr val="tx1"/>
                              </a:solidFill>
                              <a:effectLst/>
                              <a:latin typeface="Cambria Math" panose="02040503050406030204" pitchFamily="18" charset="0"/>
                              <a:ea typeface="宋体" pitchFamily="2" charset="-122"/>
                              <a:cs typeface="DejaVu Math TeX Gyre" panose="02000503000000000000" charset="0"/>
                            </a:rPr>
                            <m:t>𝑥</m:t>
                          </m:r>
                        </m:e>
                        <m:sub>
                          <m:r>
                            <a:rPr kumimoji="0" lang="en-US" altLang="en-US" sz="1800" b="0" i="1" u="none" strike="noStrike" cap="none" normalizeH="0" baseline="0" smtClean="0">
                              <a:ln>
                                <a:noFill/>
                              </a:ln>
                              <a:solidFill>
                                <a:schemeClr val="tx1"/>
                              </a:solidFill>
                              <a:effectLst/>
                              <a:latin typeface="Cambria Math" panose="02040503050406030204" pitchFamily="18" charset="0"/>
                              <a:ea typeface="宋体" pitchFamily="2" charset="-122"/>
                              <a:cs typeface="DejaVu Math TeX Gyre" panose="02000503000000000000" charset="0"/>
                            </a:rPr>
                            <m:t>2</m:t>
                          </m:r>
                        </m:sub>
                      </m:sSub>
                    </m:oMath>
                  </m:oMathPara>
                </a14:m>
                <a:endParaRPr kumimoji="0" lang="en-US" altLang="zh-CN" sz="1800" b="0" i="0" u="none" strike="noStrike" cap="none" normalizeH="0" baseline="0">
                  <a:ln>
                    <a:noFill/>
                  </a:ln>
                  <a:solidFill>
                    <a:schemeClr val="tx1"/>
                  </a:solidFill>
                  <a:effectLst/>
                  <a:latin typeface="Arial" panose="02080604020202020204" pitchFamily="34" charset="0"/>
                  <a:ea typeface="宋体" pitchFamily="2" charset="-122"/>
                </a:endParaRPr>
              </a:p>
            </p:txBody>
          </p:sp>
        </mc:Choice>
        <mc:Fallback xmlns="">
          <p:sp>
            <p:nvSpPr>
              <p:cNvPr id="20" name="Oval 19"/>
              <p:cNvSpPr>
                <a:spLocks noRot="true" noChangeAspect="true" noMove="true" noResize="true" noEditPoints="true" noAdjustHandles="true" noChangeArrowheads="true" noChangeShapeType="true" noTextEdit="true"/>
              </p:cNvSpPr>
              <p:nvPr/>
            </p:nvSpPr>
            <p:spPr>
              <a:xfrm>
                <a:off x="7419340" y="5069205"/>
                <a:ext cx="523240" cy="547370"/>
              </a:xfrm>
              <a:prstGeom prst="ellipse">
                <a:avLst/>
              </a:prstGeom>
              <a:blipFill rotWithShape="true">
                <a:blip r:embed="rId6"/>
                <a:stretch>
                  <a:fillRect l="-1335" t="-1276" r="-1214" b="-1160"/>
                </a:stretch>
              </a:blip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a:lstStyle/>
              <a:p>
                <a:r>
                  <a:rPr lang="en-US" altLang="en-US">
                    <a:noFill/>
                  </a:rPr>
                  <a:t> </a:t>
                </a:r>
              </a:p>
            </p:txBody>
          </p:sp>
        </mc:Fallback>
      </mc:AlternateContent>
      <mc:AlternateContent xmlns:mc="http://schemas.openxmlformats.org/markup-compatibility/2006" xmlns:a14="http://schemas.microsoft.com/office/drawing/2010/main">
        <mc:Choice Requires="a14">
          <p:sp>
            <p:nvSpPr>
              <p:cNvPr id="21" name="Oval 20"/>
              <p:cNvSpPr/>
              <p:nvPr/>
            </p:nvSpPr>
            <p:spPr>
              <a:xfrm>
                <a:off x="9121140" y="4669790"/>
                <a:ext cx="476885" cy="509905"/>
              </a:xfrm>
              <a:prstGeom prst="ellipse">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none" lIns="91440" tIns="45720" rIns="91440" bIns="45720" numCol="1" anchor="ctr" anchorCtr="0" compatLnSpc="1"/>
              <a:lstStyle/>
              <a:p>
                <a:pPr marL="0" marR="0" indent="0" algn="l" defTabSz="914400" rtl="0" eaLnBrk="1" fontAlgn="base" latinLnBrk="0" hangingPunct="1">
                  <a:lnSpc>
                    <a:spcPct val="100000"/>
                  </a:lnSpc>
                  <a:spcBef>
                    <a:spcPct val="0"/>
                  </a:spcBef>
                  <a:spcAft>
                    <a:spcPct val="0"/>
                  </a:spcAft>
                  <a:buClrTx/>
                  <a:buSzTx/>
                  <a:buFontTx/>
                  <a:buNone/>
                </a:pPr>
                <a14:m>
                  <m:oMathPara xmlns:m="http://schemas.openxmlformats.org/officeDocument/2006/math">
                    <m:oMathParaPr>
                      <m:jc m:val="centerGroup"/>
                    </m:oMathParaPr>
                    <m:oMath xmlns:m="http://schemas.openxmlformats.org/officeDocument/2006/math">
                      <m:r>
                        <a:rPr kumimoji="0" lang="en-US" altLang="zh-CN" sz="1800" b="0" i="1" u="none" strike="noStrike" cap="none" normalizeH="0" baseline="0" smtClean="0">
                          <a:ln>
                            <a:noFill/>
                          </a:ln>
                          <a:solidFill>
                            <a:schemeClr val="tx1"/>
                          </a:solidFill>
                          <a:effectLst/>
                          <a:latin typeface="Cambria Math" panose="02040503050406030204" pitchFamily="18" charset="0"/>
                          <a:ea typeface="宋体" pitchFamily="2" charset="-122"/>
                          <a:cs typeface="DejaVu Math TeX Gyre" panose="02000503000000000000" charset="0"/>
                        </a:rPr>
                        <m:t>h</m:t>
                      </m:r>
                    </m:oMath>
                  </m:oMathPara>
                </a14:m>
                <a:endParaRPr kumimoji="0" lang="zh-CN" altLang="en-US" sz="1800" b="0" i="0" u="none" strike="noStrike" cap="none" normalizeH="0" baseline="0">
                  <a:ln>
                    <a:noFill/>
                  </a:ln>
                  <a:solidFill>
                    <a:schemeClr val="tx1"/>
                  </a:solidFill>
                  <a:effectLst/>
                  <a:latin typeface="Arial" panose="02080604020202020204" pitchFamily="34" charset="0"/>
                  <a:ea typeface="宋体" pitchFamily="2" charset="-122"/>
                </a:endParaRPr>
              </a:p>
            </p:txBody>
          </p:sp>
        </mc:Choice>
        <mc:Fallback xmlns="">
          <p:sp>
            <p:nvSpPr>
              <p:cNvPr id="21" name="Oval 20"/>
              <p:cNvSpPr>
                <a:spLocks noRot="true" noChangeAspect="true" noMove="true" noResize="true" noEditPoints="true" noAdjustHandles="true" noChangeArrowheads="true" noChangeShapeType="true" noTextEdit="true"/>
              </p:cNvSpPr>
              <p:nvPr/>
            </p:nvSpPr>
            <p:spPr>
              <a:xfrm>
                <a:off x="9121140" y="4669790"/>
                <a:ext cx="476885" cy="509905"/>
              </a:xfrm>
              <a:prstGeom prst="ellipse">
                <a:avLst/>
              </a:prstGeom>
              <a:blipFill rotWithShape="true">
                <a:blip r:embed="rId7"/>
                <a:stretch>
                  <a:fillRect l="-1465" t="-1370" r="-1332" b="-1245"/>
                </a:stretch>
              </a:blip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a:lstStyle/>
              <a:p>
                <a:r>
                  <a:rPr lang="en-US" altLang="en-US">
                    <a:noFill/>
                  </a:rPr>
                  <a:t> </a:t>
                </a:r>
              </a:p>
            </p:txBody>
          </p:sp>
        </mc:Fallback>
      </mc:AlternateContent>
      <mc:AlternateContent xmlns:mc="http://schemas.openxmlformats.org/markup-compatibility/2006" xmlns:a14="http://schemas.microsoft.com/office/drawing/2010/main">
        <mc:Choice Requires="a14">
          <p:sp>
            <p:nvSpPr>
              <p:cNvPr id="22" name="Oval 21"/>
              <p:cNvSpPr/>
              <p:nvPr/>
            </p:nvSpPr>
            <p:spPr>
              <a:xfrm>
                <a:off x="8314690" y="4669790"/>
                <a:ext cx="476885" cy="509905"/>
              </a:xfrm>
              <a:prstGeom prst="ellipse">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none" lIns="91440" tIns="45720" rIns="91440" bIns="45720" numCol="1" anchor="ctr" anchorCtr="0" compatLnSpc="1"/>
              <a:lstStyle/>
              <a:p>
                <a:pPr marL="0" marR="0" indent="0" algn="l" defTabSz="914400" rtl="0" eaLnBrk="1" fontAlgn="base" latinLnBrk="0" hangingPunct="1">
                  <a:lnSpc>
                    <a:spcPct val="100000"/>
                  </a:lnSpc>
                  <a:spcBef>
                    <a:spcPct val="0"/>
                  </a:spcBef>
                  <a:spcAft>
                    <a:spcPct val="0"/>
                  </a:spcAft>
                  <a:buClrTx/>
                  <a:buSzTx/>
                  <a:buFontTx/>
                  <a:buNone/>
                </a:pPr>
                <a14:m>
                  <m:oMathPara xmlns:m="http://schemas.openxmlformats.org/officeDocument/2006/math">
                    <m:oMathParaPr>
                      <m:jc m:val="centerGroup"/>
                    </m:oMathParaPr>
                    <m:oMath xmlns:m="http://schemas.openxmlformats.org/officeDocument/2006/math">
                      <m:r>
                        <a:rPr kumimoji="0" lang="en-US" altLang="zh-CN" sz="1800" b="0" i="1" u="none" strike="noStrike" cap="none" normalizeH="0" baseline="0" smtClean="0">
                          <a:ln>
                            <a:noFill/>
                          </a:ln>
                          <a:solidFill>
                            <a:schemeClr val="tx1"/>
                          </a:solidFill>
                          <a:effectLst/>
                          <a:latin typeface="Cambria Math" panose="02040503050406030204" pitchFamily="18" charset="0"/>
                          <a:ea typeface="宋体" pitchFamily="2" charset="-122"/>
                          <a:cs typeface="DejaVu Math TeX Gyre" panose="02000503000000000000" charset="0"/>
                        </a:rPr>
                        <m:t>𝑣</m:t>
                      </m:r>
                    </m:oMath>
                  </m:oMathPara>
                </a14:m>
                <a:endParaRPr kumimoji="0" lang="zh-CN" altLang="en-US" sz="1800" b="0" i="0" u="none" strike="noStrike" cap="none" normalizeH="0" baseline="0">
                  <a:ln>
                    <a:noFill/>
                  </a:ln>
                  <a:solidFill>
                    <a:schemeClr val="tx1"/>
                  </a:solidFill>
                  <a:effectLst/>
                  <a:latin typeface="Arial" panose="02080604020202020204" pitchFamily="34" charset="0"/>
                  <a:ea typeface="宋体" pitchFamily="2" charset="-122"/>
                </a:endParaRPr>
              </a:p>
            </p:txBody>
          </p:sp>
        </mc:Choice>
        <mc:Fallback xmlns="">
          <p:sp>
            <p:nvSpPr>
              <p:cNvPr id="22" name="Oval 21"/>
              <p:cNvSpPr>
                <a:spLocks noRot="true" noChangeAspect="true" noMove="true" noResize="true" noEditPoints="true" noAdjustHandles="true" noChangeArrowheads="true" noChangeShapeType="true" noTextEdit="true"/>
              </p:cNvSpPr>
              <p:nvPr/>
            </p:nvSpPr>
            <p:spPr>
              <a:xfrm>
                <a:off x="8314690" y="4669790"/>
                <a:ext cx="476885" cy="509905"/>
              </a:xfrm>
              <a:prstGeom prst="ellipse">
                <a:avLst/>
              </a:prstGeom>
              <a:blipFill rotWithShape="true">
                <a:blip r:embed="rId8"/>
                <a:stretch>
                  <a:fillRect l="-1465" t="-1370" r="-1332" b="-1245"/>
                </a:stretch>
              </a:blip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a:lstStyle/>
              <a:p>
                <a:r>
                  <a:rPr lang="en-US" altLang="en-US">
                    <a:noFill/>
                  </a:rPr>
                  <a:t> </a:t>
                </a:r>
              </a:p>
            </p:txBody>
          </p:sp>
        </mc:Fallback>
      </mc:AlternateContent>
      <mc:AlternateContent xmlns:mc="http://schemas.openxmlformats.org/markup-compatibility/2006" xmlns:a14="http://schemas.microsoft.com/office/drawing/2010/main">
        <mc:Choice Requires="a14">
          <p:sp>
            <p:nvSpPr>
              <p:cNvPr id="23" name="Oval 22"/>
              <p:cNvSpPr/>
              <p:nvPr/>
            </p:nvSpPr>
            <p:spPr>
              <a:xfrm>
                <a:off x="9927590" y="4502150"/>
                <a:ext cx="871220" cy="845185"/>
              </a:xfrm>
              <a:prstGeom prst="ellipse">
                <a:avLst/>
              </a:prstGeom>
              <a:ln>
                <a:solidFill>
                  <a:srgbClr val="CC3300"/>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none" lIns="91440" tIns="45720" rIns="91440" bIns="45720" numCol="1" anchor="ctr" anchorCtr="0" compatLnSpc="1"/>
              <a:lstStyle/>
              <a:p>
                <a:pPr marL="0" marR="0" indent="0" algn="l" defTabSz="914400" rtl="0" eaLnBrk="1" fontAlgn="base" latinLnBrk="0" hangingPunct="1">
                  <a:lnSpc>
                    <a:spcPct val="100000"/>
                  </a:lnSpc>
                  <a:spcBef>
                    <a:spcPct val="0"/>
                  </a:spcBef>
                  <a:spcAft>
                    <a:spcPct val="0"/>
                  </a:spcAft>
                  <a:buClrTx/>
                  <a:buSzTx/>
                  <a:buFontTx/>
                  <a:buNone/>
                </a:pPr>
                <a14:m>
                  <m:oMathPara xmlns:m="http://schemas.openxmlformats.org/officeDocument/2006/math">
                    <m:oMathParaPr>
                      <m:jc m:val="centerGroup"/>
                    </m:oMathParaPr>
                    <m:oMath xmlns:m="http://schemas.openxmlformats.org/officeDocument/2006/math">
                      <m:r>
                        <a:rPr kumimoji="0" lang="en-US" altLang="zh-CN" sz="1800" b="0" i="1" u="none" strike="noStrike" cap="none" normalizeH="0" baseline="0" smtClean="0">
                          <a:ln>
                            <a:noFill/>
                          </a:ln>
                          <a:solidFill>
                            <a:schemeClr val="tx1"/>
                          </a:solidFill>
                          <a:effectLst/>
                          <a:latin typeface="Cambria Math" panose="02040503050406030204" pitchFamily="18" charset="0"/>
                          <a:ea typeface="宋体" pitchFamily="2" charset="-122"/>
                          <a:cs typeface="DejaVu Math TeX Gyre" panose="02000503000000000000" charset="0"/>
                        </a:rPr>
                        <m:t>𝑦</m:t>
                      </m:r>
                    </m:oMath>
                  </m:oMathPara>
                </a14:m>
                <a:endParaRPr kumimoji="0" lang="zh-CN" altLang="en-US" sz="1800" b="0" i="0" u="none" strike="noStrike" cap="none" normalizeH="0" baseline="0">
                  <a:ln>
                    <a:noFill/>
                  </a:ln>
                  <a:solidFill>
                    <a:schemeClr val="tx1"/>
                  </a:solidFill>
                  <a:effectLst/>
                  <a:latin typeface="Arial" panose="02080604020202020204" pitchFamily="34" charset="0"/>
                  <a:ea typeface="宋体" pitchFamily="2" charset="-122"/>
                </a:endParaRPr>
              </a:p>
            </p:txBody>
          </p:sp>
        </mc:Choice>
        <mc:Fallback xmlns="">
          <p:sp>
            <p:nvSpPr>
              <p:cNvPr id="23" name="Oval 22"/>
              <p:cNvSpPr>
                <a:spLocks noRot="true" noChangeAspect="true" noMove="true" noResize="true" noEditPoints="true" noAdjustHandles="true" noChangeArrowheads="true" noChangeShapeType="true" noTextEdit="true"/>
              </p:cNvSpPr>
              <p:nvPr/>
            </p:nvSpPr>
            <p:spPr>
              <a:xfrm>
                <a:off x="9927590" y="4502150"/>
                <a:ext cx="871220" cy="845185"/>
              </a:xfrm>
              <a:prstGeom prst="ellipse">
                <a:avLst/>
              </a:prstGeom>
              <a:blipFill rotWithShape="true">
                <a:blip r:embed="rId9"/>
                <a:stretch>
                  <a:fillRect l="-802" t="-826" r="-729" b="-751"/>
                </a:stretch>
              </a:blipFill>
              <a:ln>
                <a:solidFill>
                  <a:srgbClr val="CC3300"/>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a:lstStyle/>
              <a:p>
                <a:r>
                  <a:rPr lang="en-US" altLang="en-US">
                    <a:noFill/>
                  </a:rPr>
                  <a:t> </a:t>
                </a:r>
              </a:p>
            </p:txBody>
          </p:sp>
        </mc:Fallback>
      </mc:AlternateContent>
      <p:cxnSp>
        <p:nvCxnSpPr>
          <p:cNvPr id="24" name="Straight Arrow Connector 23"/>
          <p:cNvCxnSpPr>
            <a:stCxn id="19" idx="6"/>
            <a:endCxn id="22" idx="1"/>
          </p:cNvCxnSpPr>
          <p:nvPr/>
        </p:nvCxnSpPr>
        <p:spPr>
          <a:xfrm>
            <a:off x="7942580" y="4591685"/>
            <a:ext cx="441960" cy="137160"/>
          </a:xfrm>
          <a:prstGeom prst="straightConnector1">
            <a:avLst/>
          </a:prstGeom>
          <a:gradFill rotWithShape="0">
            <a:gsLst>
              <a:gs pos="0">
                <a:schemeClr val="accent1"/>
              </a:gs>
              <a:gs pos="100000">
                <a:schemeClr val="accent2"/>
              </a:gs>
            </a:gsLst>
            <a:lin ang="5400000" scaled="1"/>
          </a:gradFill>
          <a:ln w="28575" cap="flat" cmpd="sng" algn="ctr">
            <a:solidFill>
              <a:schemeClr val="accent1"/>
            </a:solidFill>
            <a:prstDash val="solid"/>
            <a:round/>
            <a:headEnd type="triangle" w="med" len="med"/>
            <a:tailEnd type="none" w="med" len="med"/>
          </a:ln>
        </p:spPr>
      </p:cxnSp>
      <p:cxnSp>
        <p:nvCxnSpPr>
          <p:cNvPr id="25" name="Straight Arrow Connector 24"/>
          <p:cNvCxnSpPr>
            <a:stCxn id="20" idx="6"/>
            <a:endCxn id="22" idx="3"/>
          </p:cNvCxnSpPr>
          <p:nvPr/>
        </p:nvCxnSpPr>
        <p:spPr>
          <a:xfrm flipV="1">
            <a:off x="7942580" y="5088890"/>
            <a:ext cx="441960" cy="238125"/>
          </a:xfrm>
          <a:prstGeom prst="straightConnector1">
            <a:avLst/>
          </a:prstGeom>
          <a:gradFill rotWithShape="0">
            <a:gsLst>
              <a:gs pos="0">
                <a:schemeClr val="accent1"/>
              </a:gs>
              <a:gs pos="100000">
                <a:schemeClr val="accent2"/>
              </a:gs>
            </a:gsLst>
            <a:lin ang="5400000" scaled="1"/>
          </a:gradFill>
          <a:ln w="28575" cap="flat" cmpd="sng" algn="ctr">
            <a:solidFill>
              <a:schemeClr val="accent1"/>
            </a:solidFill>
            <a:prstDash val="solid"/>
            <a:round/>
            <a:headEnd type="triangle" w="med" len="med"/>
            <a:tailEnd type="none" w="med" len="med"/>
          </a:ln>
        </p:spPr>
      </p:cxnSp>
      <p:cxnSp>
        <p:nvCxnSpPr>
          <p:cNvPr id="26" name="Straight Arrow Connector 25"/>
          <p:cNvCxnSpPr>
            <a:stCxn id="22" idx="6"/>
            <a:endCxn id="21" idx="2"/>
          </p:cNvCxnSpPr>
          <p:nvPr/>
        </p:nvCxnSpPr>
        <p:spPr>
          <a:xfrm>
            <a:off x="8791575" y="4909185"/>
            <a:ext cx="329565" cy="0"/>
          </a:xfrm>
          <a:prstGeom prst="straightConnector1">
            <a:avLst/>
          </a:prstGeom>
          <a:gradFill rotWithShape="0">
            <a:gsLst>
              <a:gs pos="0">
                <a:schemeClr val="accent1"/>
              </a:gs>
              <a:gs pos="100000">
                <a:schemeClr val="accent2"/>
              </a:gs>
            </a:gsLst>
            <a:lin ang="5400000" scaled="1"/>
          </a:gradFill>
          <a:ln w="28575" cap="flat" cmpd="sng" algn="ctr">
            <a:solidFill>
              <a:schemeClr val="accent1"/>
            </a:solidFill>
            <a:prstDash val="solid"/>
            <a:round/>
            <a:headEnd type="triangle" w="med" len="med"/>
            <a:tailEnd type="none" w="med" len="med"/>
          </a:ln>
        </p:spPr>
      </p:cxnSp>
      <p:cxnSp>
        <p:nvCxnSpPr>
          <p:cNvPr id="27" name="Straight Arrow Connector 26"/>
          <p:cNvCxnSpPr>
            <a:stCxn id="21" idx="6"/>
            <a:endCxn id="23" idx="2"/>
          </p:cNvCxnSpPr>
          <p:nvPr/>
        </p:nvCxnSpPr>
        <p:spPr>
          <a:xfrm>
            <a:off x="9598025" y="4909185"/>
            <a:ext cx="329565" cy="0"/>
          </a:xfrm>
          <a:prstGeom prst="straightConnector1">
            <a:avLst/>
          </a:prstGeom>
          <a:gradFill rotWithShape="0">
            <a:gsLst>
              <a:gs pos="0">
                <a:schemeClr val="accent1"/>
              </a:gs>
              <a:gs pos="100000">
                <a:schemeClr val="accent2"/>
              </a:gs>
            </a:gsLst>
            <a:lin ang="5400000" scaled="1"/>
          </a:gradFill>
          <a:ln w="28575" cap="flat" cmpd="sng" algn="ctr">
            <a:solidFill>
              <a:schemeClr val="accent1"/>
            </a:solidFill>
            <a:prstDash val="solid"/>
            <a:round/>
            <a:headEnd type="triangle" w="med" len="med"/>
            <a:tailEnd type="none" w="med" len="med"/>
          </a:ln>
        </p:spPr>
      </p:cxnSp>
      <p:sp>
        <p:nvSpPr>
          <p:cNvPr id="58" name="TextBox 57"/>
          <p:cNvSpPr txBox="1"/>
          <p:nvPr/>
        </p:nvSpPr>
        <p:spPr>
          <a:xfrm>
            <a:off x="8652438" y="3965873"/>
            <a:ext cx="640080" cy="368300"/>
          </a:xfrm>
          <a:prstGeom prst="rect">
            <a:avLst/>
          </a:prstGeom>
          <a:noFill/>
        </p:spPr>
        <p:txBody>
          <a:bodyPr wrap="none" rtlCol="0">
            <a:spAutoFit/>
          </a:bodyPr>
          <a:lstStyle/>
          <a:p>
            <a:r>
              <a:rPr lang="zh-CN" altLang="en-US" dirty="0">
                <a:solidFill>
                  <a:schemeClr val="accent1">
                    <a:lumMod val="50000"/>
                  </a:schemeClr>
                </a:solidFill>
              </a:rPr>
              <a:t>正向</a:t>
            </a:r>
          </a:p>
        </p:txBody>
      </p:sp>
      <p:sp>
        <p:nvSpPr>
          <p:cNvPr id="28" name="TextBox 57"/>
          <p:cNvSpPr txBox="1"/>
          <p:nvPr/>
        </p:nvSpPr>
        <p:spPr>
          <a:xfrm>
            <a:off x="8635928" y="5616873"/>
            <a:ext cx="640080" cy="368300"/>
          </a:xfrm>
          <a:prstGeom prst="rect">
            <a:avLst/>
          </a:prstGeom>
          <a:noFill/>
        </p:spPr>
        <p:txBody>
          <a:bodyPr wrap="none" rtlCol="0">
            <a:spAutoFit/>
          </a:bodyPr>
          <a:lstStyle/>
          <a:p>
            <a:r>
              <a:rPr lang="zh-CN" altLang="el-GR" dirty="0">
                <a:solidFill>
                  <a:schemeClr val="accent1">
                    <a:lumMod val="50000"/>
                  </a:schemeClr>
                </a:solidFill>
              </a:rPr>
              <a:t>反向</a:t>
            </a:r>
          </a:p>
        </p:txBody>
      </p:sp>
    </p:spTree>
  </p:cSld>
  <p:clrMapOvr>
    <a:masterClrMapping/>
  </p:clrMapOvr>
</p:sld>
</file>

<file path=ppt/theme/theme1.xml><?xml version="1.0" encoding="utf-8"?>
<a:theme xmlns:a="http://schemas.openxmlformats.org/drawingml/2006/main" name="Blue Waves">
  <a:themeElements>
    <a:clrScheme name="Blue Waves 13">
      <a:dk1>
        <a:srgbClr val="000000"/>
      </a:dk1>
      <a:lt1>
        <a:srgbClr val="FFFFFF"/>
      </a:lt1>
      <a:dk2>
        <a:srgbClr val="000000"/>
      </a:dk2>
      <a:lt2>
        <a:srgbClr val="969696"/>
      </a:lt2>
      <a:accent1>
        <a:srgbClr val="0066CC"/>
      </a:accent1>
      <a:accent2>
        <a:srgbClr val="3399FF"/>
      </a:accent2>
      <a:accent3>
        <a:srgbClr val="FFFFFF"/>
      </a:accent3>
      <a:accent4>
        <a:srgbClr val="000000"/>
      </a:accent4>
      <a:accent5>
        <a:srgbClr val="AAB8E2"/>
      </a:accent5>
      <a:accent6>
        <a:srgbClr val="2D8AE7"/>
      </a:accent6>
      <a:hlink>
        <a:srgbClr val="CC3300"/>
      </a:hlink>
      <a:folHlink>
        <a:srgbClr val="996600"/>
      </a:folHlink>
    </a:clrScheme>
    <a:fontScheme name="Blue Waves">
      <a:majorFont>
        <a:latin typeface="Arial"/>
        <a:ea typeface="SimSun"/>
        <a:cs typeface=""/>
      </a:majorFont>
      <a:minorFont>
        <a:latin typeface="Arial"/>
        <a:ea typeface="SimSun"/>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80604020202020204" pitchFamily="34" charset="0"/>
            <a:ea typeface="宋体" pitchFamily="2" charset="-122"/>
          </a:defRPr>
        </a:defPPr>
      </a:lstStyle>
    </a:spDef>
    <a:lnDef>
      <a:spPr bwMode="auto">
        <a:xfrm>
          <a:off x="0" y="0"/>
          <a:ext cx="1" cy="1"/>
        </a:xfrm>
        <a:custGeom>
          <a:avLst/>
          <a:gdLst/>
          <a:ahLst/>
          <a:cxnLst/>
          <a:rect l="0" t="0" r="0" b="0"/>
          <a:pathLst/>
        </a:cu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80604020202020204" pitchFamily="34" charset="0"/>
            <a:ea typeface="宋体" pitchFamily="2" charset="-122"/>
          </a:defRPr>
        </a:defPPr>
      </a:lstStyle>
    </a:lnDef>
  </a:objectDefaults>
  <a:extraClrSchemeLst>
    <a:extraClrScheme>
      <a:clrScheme name="Blue Wave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ue Waves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ue Waves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ue Waves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ue Waves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ue Waves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ue Waves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ue Waves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ue Waves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ue Waves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ue Waves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ue Waves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Blue Waves 13">
        <a:dk1>
          <a:srgbClr val="000000"/>
        </a:dk1>
        <a:lt1>
          <a:srgbClr val="FFFFFF"/>
        </a:lt1>
        <a:dk2>
          <a:srgbClr val="000000"/>
        </a:dk2>
        <a:lt2>
          <a:srgbClr val="969696"/>
        </a:lt2>
        <a:accent1>
          <a:srgbClr val="0066CC"/>
        </a:accent1>
        <a:accent2>
          <a:srgbClr val="3399FF"/>
        </a:accent2>
        <a:accent3>
          <a:srgbClr val="FFFFFF"/>
        </a:accent3>
        <a:accent4>
          <a:srgbClr val="000000"/>
        </a:accent4>
        <a:accent5>
          <a:srgbClr val="AAB8E2"/>
        </a:accent5>
        <a:accent6>
          <a:srgbClr val="2D8AE7"/>
        </a:accent6>
        <a:hlink>
          <a:srgbClr val="CC3300"/>
        </a:hlink>
        <a:folHlink>
          <a:srgbClr val="9966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宋体"/>
        <a:ea typeface=""/>
        <a:cs typeface=""/>
        <a:font script="Jpan" typeface="游ゴシック Light"/>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宋体"/>
        <a:ea typeface=""/>
        <a:cs typeface=""/>
        <a:font script="Jpan" typeface="游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4027</TotalTime>
  <Words>2749</Words>
  <Application>Microsoft Office PowerPoint</Application>
  <PresentationFormat>宽屏</PresentationFormat>
  <Paragraphs>342</Paragraphs>
  <Slides>37</Slides>
  <Notes>37</Notes>
  <HiddenSlides>2</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37</vt:i4>
      </vt:variant>
    </vt:vector>
  </HeadingPairs>
  <TitlesOfParts>
    <vt:vector size="49" baseType="lpstr">
      <vt:lpstr>-apple-system</vt:lpstr>
      <vt:lpstr>Arial Unicode MS</vt:lpstr>
      <vt:lpstr>DejaVu Math TeX Gyre</vt:lpstr>
      <vt:lpstr>宋体</vt:lpstr>
      <vt:lpstr>宋体</vt:lpstr>
      <vt:lpstr>arial</vt:lpstr>
      <vt:lpstr>arial</vt:lpstr>
      <vt:lpstr>Calibri</vt:lpstr>
      <vt:lpstr>Cambria Math</vt:lpstr>
      <vt:lpstr>Times New Roman</vt:lpstr>
      <vt:lpstr>Wingdings</vt:lpstr>
      <vt:lpstr>Blue Waves</vt:lpstr>
      <vt:lpstr>数据驱动的声场预报</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数据驱动的声场预报</dc:title>
  <dc:creator>xliang</dc:creator>
  <cp:lastModifiedBy>徐 亮</cp:lastModifiedBy>
  <cp:revision>137</cp:revision>
  <dcterms:created xsi:type="dcterms:W3CDTF">2021-09-16T11:01:01Z</dcterms:created>
  <dcterms:modified xsi:type="dcterms:W3CDTF">2021-10-14T06:42:23Z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1033-11.1.0.10161</vt:lpwstr>
  </property>
</Properties>
</file>